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2094" y="-5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220824-2685-47B7-8F3A-7ED273F7B7A7}" type="datetimeFigureOut">
              <a:rPr lang="lv-LV" smtClean="0"/>
              <a:t>10.06.2015</a:t>
            </a:fld>
            <a:endParaRPr lang="lv-LV"/>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FDD023-E053-4219-8590-11DF8F531573}" type="slidenum">
              <a:rPr lang="lv-LV" smtClean="0"/>
              <a:t>‹#›</a:t>
            </a:fld>
            <a:endParaRPr lang="lv-LV"/>
          </a:p>
        </p:txBody>
      </p:sp>
    </p:spTree>
    <p:extLst>
      <p:ext uri="{BB962C8B-B14F-4D97-AF65-F5344CB8AC3E}">
        <p14:creationId xmlns:p14="http://schemas.microsoft.com/office/powerpoint/2010/main" val="184518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E3FFE65D-FCC7-402C-A896-F164B3FACBE5}" type="datetime1">
              <a:rPr lang="lv-LV" smtClean="0"/>
              <a:t>10.06.2015</a:t>
            </a:fld>
            <a:endParaRPr lang="lv-LV"/>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r>
              <a:rPr lang="sv-SE" smtClean="0"/>
              <a:t>ES Erasmus+ projekts "Inovatīvas mācību metodes kvalitatīvam izglītības procesam" Nr. 2014-1-LV01-KA101-000283</a:t>
            </a:r>
            <a:endParaRPr lang="lv-LV"/>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53C33CF1-9CCF-43D2-ADF2-ABA8CE76C395}" type="slidenum">
              <a:rPr lang="lv-LV" smtClean="0"/>
              <a:t>‹#›</a:t>
            </a:fld>
            <a:endParaRPr lang="lv-LV"/>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AAF6A0-A017-48E6-8B3A-9DDD3BC5517A}" type="datetime1">
              <a:rPr lang="lv-LV" smtClean="0"/>
              <a:t>10.06.2015</a:t>
            </a:fld>
            <a:endParaRPr lang="lv-LV"/>
          </a:p>
        </p:txBody>
      </p:sp>
      <p:sp>
        <p:nvSpPr>
          <p:cNvPr id="5" name="Footer Placeholder 4"/>
          <p:cNvSpPr>
            <a:spLocks noGrp="1"/>
          </p:cNvSpPr>
          <p:nvPr>
            <p:ph type="ftr" sz="quarter" idx="11"/>
          </p:nvPr>
        </p:nvSpPr>
        <p:spPr/>
        <p:txBody>
          <a:bodyPr/>
          <a:lstStyle/>
          <a:p>
            <a:r>
              <a:rPr lang="sv-SE" smtClean="0"/>
              <a:t>ES Erasmus+ projekts "Inovatīvas mācību metodes kvalitatīvam izglītības procesam" Nr. 2014-1-LV01-KA101-000283</a:t>
            </a:r>
            <a:endParaRPr lang="lv-LV"/>
          </a:p>
        </p:txBody>
      </p:sp>
      <p:sp>
        <p:nvSpPr>
          <p:cNvPr id="6" name="Slide Number Placeholder 5"/>
          <p:cNvSpPr>
            <a:spLocks noGrp="1"/>
          </p:cNvSpPr>
          <p:nvPr>
            <p:ph type="sldNum" sz="quarter" idx="12"/>
          </p:nvPr>
        </p:nvSpPr>
        <p:spPr/>
        <p:txBody>
          <a:bodyPr/>
          <a:lstStyle/>
          <a:p>
            <a:fld id="{53C33CF1-9CCF-43D2-ADF2-ABA8CE76C395}" type="slidenum">
              <a:rPr lang="lv-LV" smtClean="0"/>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CFC9DF-5FCD-4A2A-8D48-BB910EEBA703}" type="datetime1">
              <a:rPr lang="lv-LV" smtClean="0"/>
              <a:t>10.06.2015</a:t>
            </a:fld>
            <a:endParaRPr lang="lv-LV"/>
          </a:p>
        </p:txBody>
      </p:sp>
      <p:sp>
        <p:nvSpPr>
          <p:cNvPr id="5" name="Footer Placeholder 4"/>
          <p:cNvSpPr>
            <a:spLocks noGrp="1"/>
          </p:cNvSpPr>
          <p:nvPr>
            <p:ph type="ftr" sz="quarter" idx="11"/>
          </p:nvPr>
        </p:nvSpPr>
        <p:spPr/>
        <p:txBody>
          <a:bodyPr/>
          <a:lstStyle/>
          <a:p>
            <a:r>
              <a:rPr lang="sv-SE" smtClean="0"/>
              <a:t>ES Erasmus+ projekts "Inovatīvas mācību metodes kvalitatīvam izglītības procesam" Nr. 2014-1-LV01-KA101-000283</a:t>
            </a:r>
            <a:endParaRPr lang="lv-LV"/>
          </a:p>
        </p:txBody>
      </p:sp>
      <p:sp>
        <p:nvSpPr>
          <p:cNvPr id="6" name="Slide Number Placeholder 5"/>
          <p:cNvSpPr>
            <a:spLocks noGrp="1"/>
          </p:cNvSpPr>
          <p:nvPr>
            <p:ph type="sldNum" sz="quarter" idx="12"/>
          </p:nvPr>
        </p:nvSpPr>
        <p:spPr/>
        <p:txBody>
          <a:bodyPr/>
          <a:lstStyle/>
          <a:p>
            <a:fld id="{53C33CF1-9CCF-43D2-ADF2-ABA8CE76C395}" type="slidenum">
              <a:rPr lang="lv-LV" smtClean="0"/>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40BB9B-6612-4F93-BAA8-7D1D19C83529}" type="datetime1">
              <a:rPr lang="lv-LV" smtClean="0"/>
              <a:t>10.06.2015</a:t>
            </a:fld>
            <a:endParaRPr lang="lv-LV"/>
          </a:p>
        </p:txBody>
      </p:sp>
      <p:sp>
        <p:nvSpPr>
          <p:cNvPr id="5" name="Footer Placeholder 4"/>
          <p:cNvSpPr>
            <a:spLocks noGrp="1"/>
          </p:cNvSpPr>
          <p:nvPr>
            <p:ph type="ftr" sz="quarter" idx="11"/>
          </p:nvPr>
        </p:nvSpPr>
        <p:spPr/>
        <p:txBody>
          <a:bodyPr/>
          <a:lstStyle/>
          <a:p>
            <a:r>
              <a:rPr lang="sv-SE" smtClean="0"/>
              <a:t>ES Erasmus+ projekts "Inovatīvas mācību metodes kvalitatīvam izglītības procesam" Nr. 2014-1-LV01-KA101-000283</a:t>
            </a:r>
            <a:endParaRPr lang="lv-LV"/>
          </a:p>
        </p:txBody>
      </p:sp>
      <p:sp>
        <p:nvSpPr>
          <p:cNvPr id="6" name="Slide Number Placeholder 5"/>
          <p:cNvSpPr>
            <a:spLocks noGrp="1"/>
          </p:cNvSpPr>
          <p:nvPr>
            <p:ph type="sldNum" sz="quarter" idx="12"/>
          </p:nvPr>
        </p:nvSpPr>
        <p:spPr/>
        <p:txBody>
          <a:bodyPr/>
          <a:lstStyle/>
          <a:p>
            <a:fld id="{53C33CF1-9CCF-43D2-ADF2-ABA8CE76C395}" type="slidenum">
              <a:rPr lang="lv-LV" smtClean="0"/>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46AAD0-BF49-4B5A-87CC-DD43EA95AA3C}" type="datetime1">
              <a:rPr lang="lv-LV" smtClean="0"/>
              <a:t>10.06.2015</a:t>
            </a:fld>
            <a:endParaRPr lang="lv-LV"/>
          </a:p>
        </p:txBody>
      </p:sp>
      <p:sp>
        <p:nvSpPr>
          <p:cNvPr id="5" name="Footer Placeholder 4"/>
          <p:cNvSpPr>
            <a:spLocks noGrp="1"/>
          </p:cNvSpPr>
          <p:nvPr>
            <p:ph type="ftr" sz="quarter" idx="11"/>
          </p:nvPr>
        </p:nvSpPr>
        <p:spPr/>
        <p:txBody>
          <a:bodyPr/>
          <a:lstStyle/>
          <a:p>
            <a:r>
              <a:rPr lang="sv-SE" smtClean="0"/>
              <a:t>ES Erasmus+ projekts "Inovatīvas mācību metodes kvalitatīvam izglītības procesam" Nr. 2014-1-LV01-KA101-000283</a:t>
            </a:r>
            <a:endParaRPr lang="lv-LV"/>
          </a:p>
        </p:txBody>
      </p:sp>
      <p:sp>
        <p:nvSpPr>
          <p:cNvPr id="6" name="Slide Number Placeholder 5"/>
          <p:cNvSpPr>
            <a:spLocks noGrp="1"/>
          </p:cNvSpPr>
          <p:nvPr>
            <p:ph type="sldNum" sz="quarter" idx="12"/>
          </p:nvPr>
        </p:nvSpPr>
        <p:spPr/>
        <p:txBody>
          <a:bodyPr/>
          <a:lstStyle/>
          <a:p>
            <a:fld id="{53C33CF1-9CCF-43D2-ADF2-ABA8CE76C395}" type="slidenum">
              <a:rPr lang="lv-LV" smtClean="0"/>
              <a:t>‹#›</a:t>
            </a:fld>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0B4D7D9-713B-47A0-8AC6-254321975DB4}" type="datetime1">
              <a:rPr lang="lv-LV" smtClean="0"/>
              <a:t>10.06.2015</a:t>
            </a:fld>
            <a:endParaRPr lang="lv-LV"/>
          </a:p>
        </p:txBody>
      </p:sp>
      <p:sp>
        <p:nvSpPr>
          <p:cNvPr id="6" name="Footer Placeholder 5"/>
          <p:cNvSpPr>
            <a:spLocks noGrp="1"/>
          </p:cNvSpPr>
          <p:nvPr>
            <p:ph type="ftr" sz="quarter" idx="11"/>
          </p:nvPr>
        </p:nvSpPr>
        <p:spPr/>
        <p:txBody>
          <a:bodyPr/>
          <a:lstStyle/>
          <a:p>
            <a:r>
              <a:rPr lang="sv-SE" smtClean="0"/>
              <a:t>ES Erasmus+ projekts "Inovatīvas mācību metodes kvalitatīvam izglītības procesam" Nr. 2014-1-LV01-KA101-000283</a:t>
            </a:r>
            <a:endParaRPr lang="lv-LV"/>
          </a:p>
        </p:txBody>
      </p:sp>
      <p:sp>
        <p:nvSpPr>
          <p:cNvPr id="7" name="Slide Number Placeholder 6"/>
          <p:cNvSpPr>
            <a:spLocks noGrp="1"/>
          </p:cNvSpPr>
          <p:nvPr>
            <p:ph type="sldNum" sz="quarter" idx="12"/>
          </p:nvPr>
        </p:nvSpPr>
        <p:spPr/>
        <p:txBody>
          <a:bodyPr/>
          <a:lstStyle/>
          <a:p>
            <a:fld id="{53C33CF1-9CCF-43D2-ADF2-ABA8CE76C395}" type="slidenum">
              <a:rPr lang="lv-LV" smtClean="0"/>
              <a:t>‹#›</a:t>
            </a:fld>
            <a:endParaRPr lang="lv-LV"/>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EAC7730-3A3C-4E63-B3BF-EFE45FFFAC5F}" type="datetime1">
              <a:rPr lang="lv-LV" smtClean="0"/>
              <a:t>10.06.2015</a:t>
            </a:fld>
            <a:endParaRPr lang="lv-LV"/>
          </a:p>
        </p:txBody>
      </p:sp>
      <p:sp>
        <p:nvSpPr>
          <p:cNvPr id="8" name="Footer Placeholder 7"/>
          <p:cNvSpPr>
            <a:spLocks noGrp="1"/>
          </p:cNvSpPr>
          <p:nvPr>
            <p:ph type="ftr" sz="quarter" idx="11"/>
          </p:nvPr>
        </p:nvSpPr>
        <p:spPr/>
        <p:txBody>
          <a:bodyPr/>
          <a:lstStyle/>
          <a:p>
            <a:r>
              <a:rPr lang="sv-SE" smtClean="0"/>
              <a:t>ES Erasmus+ projekts "Inovatīvas mācību metodes kvalitatīvam izglītības procesam" Nr. 2014-1-LV01-KA101-000283</a:t>
            </a:r>
            <a:endParaRPr lang="lv-LV"/>
          </a:p>
        </p:txBody>
      </p:sp>
      <p:sp>
        <p:nvSpPr>
          <p:cNvPr id="9" name="Slide Number Placeholder 8"/>
          <p:cNvSpPr>
            <a:spLocks noGrp="1"/>
          </p:cNvSpPr>
          <p:nvPr>
            <p:ph type="sldNum" sz="quarter" idx="12"/>
          </p:nvPr>
        </p:nvSpPr>
        <p:spPr/>
        <p:txBody>
          <a:bodyPr/>
          <a:lstStyle/>
          <a:p>
            <a:fld id="{53C33CF1-9CCF-43D2-ADF2-ABA8CE76C395}" type="slidenum">
              <a:rPr lang="lv-LV" smtClean="0"/>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623167-99AD-4269-AAC0-8F6C207AB7DE}" type="datetime1">
              <a:rPr lang="lv-LV" smtClean="0"/>
              <a:t>10.06.2015</a:t>
            </a:fld>
            <a:endParaRPr lang="lv-LV"/>
          </a:p>
        </p:txBody>
      </p:sp>
      <p:sp>
        <p:nvSpPr>
          <p:cNvPr id="4" name="Footer Placeholder 3"/>
          <p:cNvSpPr>
            <a:spLocks noGrp="1"/>
          </p:cNvSpPr>
          <p:nvPr>
            <p:ph type="ftr" sz="quarter" idx="11"/>
          </p:nvPr>
        </p:nvSpPr>
        <p:spPr/>
        <p:txBody>
          <a:bodyPr/>
          <a:lstStyle/>
          <a:p>
            <a:r>
              <a:rPr lang="sv-SE" smtClean="0"/>
              <a:t>ES Erasmus+ projekts "Inovatīvas mācību metodes kvalitatīvam izglītības procesam" Nr. 2014-1-LV01-KA101-000283</a:t>
            </a:r>
            <a:endParaRPr lang="lv-LV"/>
          </a:p>
        </p:txBody>
      </p:sp>
      <p:sp>
        <p:nvSpPr>
          <p:cNvPr id="5" name="Slide Number Placeholder 4"/>
          <p:cNvSpPr>
            <a:spLocks noGrp="1"/>
          </p:cNvSpPr>
          <p:nvPr>
            <p:ph type="sldNum" sz="quarter" idx="12"/>
          </p:nvPr>
        </p:nvSpPr>
        <p:spPr/>
        <p:txBody>
          <a:bodyPr/>
          <a:lstStyle/>
          <a:p>
            <a:fld id="{53C33CF1-9CCF-43D2-ADF2-ABA8CE76C395}" type="slidenum">
              <a:rPr lang="lv-LV" smtClean="0"/>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FB5C8A-3A22-4E96-91BE-A62A13163BB1}" type="datetime1">
              <a:rPr lang="lv-LV" smtClean="0"/>
              <a:t>10.06.2015</a:t>
            </a:fld>
            <a:endParaRPr lang="lv-LV"/>
          </a:p>
        </p:txBody>
      </p:sp>
      <p:sp>
        <p:nvSpPr>
          <p:cNvPr id="3" name="Footer Placeholder 2"/>
          <p:cNvSpPr>
            <a:spLocks noGrp="1"/>
          </p:cNvSpPr>
          <p:nvPr>
            <p:ph type="ftr" sz="quarter" idx="11"/>
          </p:nvPr>
        </p:nvSpPr>
        <p:spPr/>
        <p:txBody>
          <a:bodyPr/>
          <a:lstStyle/>
          <a:p>
            <a:r>
              <a:rPr lang="sv-SE" smtClean="0"/>
              <a:t>ES Erasmus+ projekts "Inovatīvas mācību metodes kvalitatīvam izglītības procesam" Nr. 2014-1-LV01-KA101-000283</a:t>
            </a:r>
            <a:endParaRPr lang="lv-LV"/>
          </a:p>
        </p:txBody>
      </p:sp>
      <p:sp>
        <p:nvSpPr>
          <p:cNvPr id="4" name="Slide Number Placeholder 3"/>
          <p:cNvSpPr>
            <a:spLocks noGrp="1"/>
          </p:cNvSpPr>
          <p:nvPr>
            <p:ph type="sldNum" sz="quarter" idx="12"/>
          </p:nvPr>
        </p:nvSpPr>
        <p:spPr/>
        <p:txBody>
          <a:bodyPr/>
          <a:lstStyle/>
          <a:p>
            <a:fld id="{53C33CF1-9CCF-43D2-ADF2-ABA8CE76C395}" type="slidenum">
              <a:rPr lang="lv-LV" smtClean="0"/>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FAA0CBC-33E2-4045-BFA5-DFA9603E29AB}" type="datetime1">
              <a:rPr lang="lv-LV" smtClean="0"/>
              <a:t>10.06.2015</a:t>
            </a:fld>
            <a:endParaRPr lang="lv-LV"/>
          </a:p>
        </p:txBody>
      </p:sp>
      <p:sp>
        <p:nvSpPr>
          <p:cNvPr id="7" name="Slide Number Placeholder 6"/>
          <p:cNvSpPr>
            <a:spLocks noGrp="1"/>
          </p:cNvSpPr>
          <p:nvPr>
            <p:ph type="sldNum" sz="quarter" idx="12"/>
          </p:nvPr>
        </p:nvSpPr>
        <p:spPr/>
        <p:txBody>
          <a:bodyPr/>
          <a:lstStyle/>
          <a:p>
            <a:fld id="{53C33CF1-9CCF-43D2-ADF2-ABA8CE76C395}" type="slidenum">
              <a:rPr lang="lv-LV" smtClean="0"/>
              <a:t>‹#›</a:t>
            </a:fld>
            <a:endParaRPr lang="lv-LV"/>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r>
              <a:rPr lang="sv-SE" smtClean="0"/>
              <a:t>ES Erasmus+ projekts "Inovatīvas mācību metodes kvalitatīvam izglītības procesam" Nr. 2014-1-LV01-KA101-000283</a:t>
            </a:r>
            <a:endParaRPr lang="lv-LV"/>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6600F2-E050-4FFF-AB94-087780E1FC63}" type="datetime1">
              <a:rPr lang="lv-LV" smtClean="0"/>
              <a:t>10.06.2015</a:t>
            </a:fld>
            <a:endParaRPr lang="lv-LV"/>
          </a:p>
        </p:txBody>
      </p:sp>
      <p:sp>
        <p:nvSpPr>
          <p:cNvPr id="6" name="Footer Placeholder 5"/>
          <p:cNvSpPr>
            <a:spLocks noGrp="1"/>
          </p:cNvSpPr>
          <p:nvPr>
            <p:ph type="ftr" sz="quarter" idx="11"/>
          </p:nvPr>
        </p:nvSpPr>
        <p:spPr>
          <a:xfrm>
            <a:off x="4641448" y="5724835"/>
            <a:ext cx="3493664" cy="365125"/>
          </a:xfrm>
        </p:spPr>
        <p:txBody>
          <a:bodyPr>
            <a:normAutofit/>
          </a:bodyPr>
          <a:lstStyle/>
          <a:p>
            <a:r>
              <a:rPr lang="sv-SE" smtClean="0"/>
              <a:t>ES Erasmus+ projekts "Inovatīvas mācību metodes kvalitatīvam izglītības procesam" Nr. 2014-1-LV01-KA101-000283</a:t>
            </a:r>
            <a:endParaRPr lang="lv-LV"/>
          </a:p>
        </p:txBody>
      </p:sp>
      <p:sp>
        <p:nvSpPr>
          <p:cNvPr id="7" name="Slide Number Placeholder 6"/>
          <p:cNvSpPr>
            <a:spLocks noGrp="1"/>
          </p:cNvSpPr>
          <p:nvPr>
            <p:ph type="sldNum" sz="quarter" idx="12"/>
          </p:nvPr>
        </p:nvSpPr>
        <p:spPr/>
        <p:txBody>
          <a:bodyPr/>
          <a:lstStyle/>
          <a:p>
            <a:fld id="{53C33CF1-9CCF-43D2-ADF2-ABA8CE76C395}" type="slidenum">
              <a:rPr lang="lv-LV" smtClean="0"/>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D430819-ABE4-4F82-8457-E632DEC5E451}" type="datetime1">
              <a:rPr lang="lv-LV" smtClean="0"/>
              <a:t>10.06.2015</a:t>
            </a:fld>
            <a:endParaRPr lang="lv-LV"/>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r>
              <a:rPr lang="sv-SE" smtClean="0"/>
              <a:t>ES Erasmus+ projekts "Inovatīvas mācību metodes kvalitatīvam izglītības procesam" Nr. 2014-1-LV01-KA101-000283</a:t>
            </a:r>
            <a:endParaRPr lang="lv-LV"/>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53C33CF1-9CCF-43D2-ADF2-ABA8CE76C395}" type="slidenum">
              <a:rPr lang="lv-LV" smtClean="0"/>
              <a:t>‹#›</a:t>
            </a:fld>
            <a:endParaRPr lang="lv-LV"/>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lv-LV" dirty="0" smtClean="0"/>
              <a:t>Inovatīvas metodes matemātikā</a:t>
            </a:r>
            <a:endParaRPr lang="lv-LV" dirty="0"/>
          </a:p>
        </p:txBody>
      </p:sp>
      <p:sp>
        <p:nvSpPr>
          <p:cNvPr id="3" name="Subtitle 2"/>
          <p:cNvSpPr>
            <a:spLocks noGrp="1"/>
          </p:cNvSpPr>
          <p:nvPr>
            <p:ph type="subTitle" idx="1"/>
          </p:nvPr>
        </p:nvSpPr>
        <p:spPr/>
        <p:txBody>
          <a:bodyPr/>
          <a:lstStyle/>
          <a:p>
            <a:r>
              <a:rPr lang="lv-LV" dirty="0" smtClean="0"/>
              <a:t>Matemātikas skolotāja</a:t>
            </a:r>
          </a:p>
          <a:p>
            <a:r>
              <a:rPr lang="lv-LV" dirty="0" smtClean="0"/>
              <a:t>Kristīne </a:t>
            </a:r>
            <a:r>
              <a:rPr lang="lv-LV" dirty="0" err="1" smtClean="0"/>
              <a:t>Salnāja</a:t>
            </a:r>
            <a:endParaRPr lang="lv-LV"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0272" y="188640"/>
            <a:ext cx="1879873" cy="815898"/>
          </a:xfrm>
          <a:prstGeom prst="rect">
            <a:avLst/>
          </a:prstGeom>
        </p:spPr>
      </p:pic>
      <p:sp>
        <p:nvSpPr>
          <p:cNvPr id="5" name="Footer Placeholder 4"/>
          <p:cNvSpPr>
            <a:spLocks noGrp="1"/>
          </p:cNvSpPr>
          <p:nvPr>
            <p:ph type="ftr" sz="quarter" idx="11"/>
          </p:nvPr>
        </p:nvSpPr>
        <p:spPr/>
        <p:txBody>
          <a:bodyPr>
            <a:normAutofit fontScale="55000" lnSpcReduction="20000"/>
          </a:bodyPr>
          <a:lstStyle/>
          <a:p>
            <a:r>
              <a:rPr lang="sv-SE" smtClean="0"/>
              <a:t>ES Erasmus+ projekts "Inovatīvas mācību metodes kvalitatīvam izglītības procesam" Nr. 2014-1-LV01-KA101-000283</a:t>
            </a:r>
            <a:endParaRPr lang="lv-LV"/>
          </a:p>
        </p:txBody>
      </p:sp>
    </p:spTree>
    <p:extLst>
      <p:ext uri="{BB962C8B-B14F-4D97-AF65-F5344CB8AC3E}">
        <p14:creationId xmlns:p14="http://schemas.microsoft.com/office/powerpoint/2010/main" val="20938128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b="1" dirty="0"/>
              <a:t>KARTES VEIDOŠANA </a:t>
            </a:r>
            <a:r>
              <a:rPr lang="lv-LV" b="1" dirty="0" smtClean="0"/>
              <a:t>DABĀ</a:t>
            </a:r>
            <a:r>
              <a:rPr lang="lv-LV" dirty="0" smtClean="0"/>
              <a:t> (II)</a:t>
            </a:r>
            <a:endParaRPr lang="lv-LV" dirty="0"/>
          </a:p>
        </p:txBody>
      </p:sp>
      <p:sp>
        <p:nvSpPr>
          <p:cNvPr id="3" name="Content Placeholder 2"/>
          <p:cNvSpPr>
            <a:spLocks noGrp="1"/>
          </p:cNvSpPr>
          <p:nvPr>
            <p:ph idx="1"/>
          </p:nvPr>
        </p:nvSpPr>
        <p:spPr/>
        <p:txBody>
          <a:bodyPr>
            <a:normAutofit lnSpcReduction="10000"/>
          </a:bodyPr>
          <a:lstStyle/>
          <a:p>
            <a:pPr marL="0" indent="0">
              <a:buNone/>
            </a:pPr>
            <a:r>
              <a:rPr lang="lv-LV" u="sng" dirty="0"/>
              <a:t>Dabā:</a:t>
            </a:r>
            <a:r>
              <a:rPr lang="lv-LV" dirty="0"/>
              <a:t> ar mietiņiem iezīmēts taisnstūrveida laukums</a:t>
            </a:r>
            <a:r>
              <a:rPr lang="lv-LV" dirty="0" smtClean="0"/>
              <a:t>. (</a:t>
            </a:r>
            <a:r>
              <a:rPr lang="lv-LV" dirty="0"/>
              <a:t>Laukumā ietverti koki, krūmi, taka, uzkalniņš </a:t>
            </a:r>
            <a:r>
              <a:rPr lang="lv-LV" dirty="0" err="1"/>
              <a:t>u.c</a:t>
            </a:r>
            <a:r>
              <a:rPr lang="lv-LV" dirty="0"/>
              <a:t> dažādi dabas objekti)</a:t>
            </a:r>
          </a:p>
          <a:p>
            <a:pPr marL="0" indent="0">
              <a:buNone/>
            </a:pPr>
            <a:r>
              <a:rPr lang="lv-LV" u="sng" dirty="0"/>
              <a:t>Materiāli:</a:t>
            </a:r>
            <a:r>
              <a:rPr lang="lv-LV" dirty="0"/>
              <a:t> mietiņi, aukla, lauka cirkulis (</a:t>
            </a:r>
            <a:r>
              <a:rPr lang="lv-LV" dirty="0" err="1"/>
              <a:t>mērinsturments</a:t>
            </a:r>
            <a:r>
              <a:rPr lang="lv-LV" dirty="0"/>
              <a:t>), </a:t>
            </a:r>
            <a:r>
              <a:rPr lang="lv-LV" dirty="0" err="1"/>
              <a:t>metramērs</a:t>
            </a:r>
            <a:r>
              <a:rPr lang="lv-LV" dirty="0"/>
              <a:t>, lineāls, krāsaini zīmuļi.</a:t>
            </a:r>
          </a:p>
          <a:p>
            <a:pPr marL="0" indent="0">
              <a:buNone/>
            </a:pPr>
            <a:r>
              <a:rPr lang="lv-LV" u="sng" dirty="0"/>
              <a:t>Darba lapa:</a:t>
            </a:r>
            <a:r>
              <a:rPr lang="lv-LV" dirty="0"/>
              <a:t> uzzīmēts taisnstūris un norādīti dažādu dabas objektu apzīmējumi kartē.</a:t>
            </a:r>
          </a:p>
          <a:p>
            <a:pPr marL="0" indent="0">
              <a:buNone/>
            </a:pPr>
            <a:r>
              <a:rPr lang="lv-LV" u="sng" dirty="0"/>
              <a:t>Plānotais laiks:</a:t>
            </a:r>
            <a:r>
              <a:rPr lang="lv-LV" dirty="0"/>
              <a:t> 80 minūtes</a:t>
            </a:r>
          </a:p>
          <a:p>
            <a:endParaRPr lang="lv-LV"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0272" y="188640"/>
            <a:ext cx="1879873" cy="815898"/>
          </a:xfrm>
          <a:prstGeom prst="rect">
            <a:avLst/>
          </a:prstGeom>
        </p:spPr>
      </p:pic>
      <p:sp>
        <p:nvSpPr>
          <p:cNvPr id="5" name="Footer Placeholder 4"/>
          <p:cNvSpPr>
            <a:spLocks noGrp="1"/>
          </p:cNvSpPr>
          <p:nvPr>
            <p:ph type="ftr" sz="quarter" idx="11"/>
          </p:nvPr>
        </p:nvSpPr>
        <p:spPr/>
        <p:txBody>
          <a:bodyPr/>
          <a:lstStyle/>
          <a:p>
            <a:r>
              <a:rPr lang="sv-SE" smtClean="0"/>
              <a:t>ES Erasmus+ projekts "Inovatīvas mācību metodes kvalitatīvam izglītības procesam" Nr. 2014-1-LV01-KA101-000283</a:t>
            </a:r>
            <a:endParaRPr lang="lv-LV"/>
          </a:p>
        </p:txBody>
      </p:sp>
    </p:spTree>
    <p:extLst>
      <p:ext uri="{BB962C8B-B14F-4D97-AF65-F5344CB8AC3E}">
        <p14:creationId xmlns:p14="http://schemas.microsoft.com/office/powerpoint/2010/main" val="479499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u="sng" dirty="0" smtClean="0"/>
              <a:t>Darba uzdevumi</a:t>
            </a:r>
            <a:endParaRPr lang="lv-LV" dirty="0"/>
          </a:p>
        </p:txBody>
      </p:sp>
      <p:sp>
        <p:nvSpPr>
          <p:cNvPr id="3" name="Content Placeholder 2"/>
          <p:cNvSpPr>
            <a:spLocks noGrp="1"/>
          </p:cNvSpPr>
          <p:nvPr>
            <p:ph idx="1"/>
          </p:nvPr>
        </p:nvSpPr>
        <p:spPr/>
        <p:txBody>
          <a:bodyPr>
            <a:normAutofit fontScale="85000" lnSpcReduction="20000"/>
          </a:bodyPr>
          <a:lstStyle/>
          <a:p>
            <a:pPr lvl="0"/>
            <a:r>
              <a:rPr lang="lv-LV" dirty="0" smtClean="0"/>
              <a:t>izmērīt </a:t>
            </a:r>
            <a:r>
              <a:rPr lang="lv-LV" dirty="0"/>
              <a:t>dabā iezīmēto laukumu </a:t>
            </a:r>
            <a:r>
              <a:rPr lang="lv-LV" i="1" dirty="0"/>
              <a:t>(skolēni izmanto auklas un mietiņus, lai papildus novilktu taisnas līnijas un izmantojot </a:t>
            </a:r>
            <a:r>
              <a:rPr lang="lv-LV" i="1" dirty="0" smtClean="0"/>
              <a:t>mērinstrumentus, </a:t>
            </a:r>
            <a:r>
              <a:rPr lang="lv-LV" i="1" dirty="0"/>
              <a:t>veic laukuma mērījumus);</a:t>
            </a:r>
            <a:endParaRPr lang="lv-LV" dirty="0"/>
          </a:p>
          <a:p>
            <a:pPr lvl="0"/>
            <a:r>
              <a:rPr lang="lv-LV" dirty="0"/>
              <a:t>izmērīt darba lapā doto taisnstūri </a:t>
            </a:r>
            <a:r>
              <a:rPr lang="lv-LV" i="1" dirty="0"/>
              <a:t>(skolēni izmanto lineālu)</a:t>
            </a:r>
            <a:r>
              <a:rPr lang="lv-LV" dirty="0"/>
              <a:t>;</a:t>
            </a:r>
          </a:p>
          <a:p>
            <a:pPr lvl="0"/>
            <a:r>
              <a:rPr lang="lv-LV" dirty="0"/>
              <a:t>aprēķināt mērogu, kas veidojas starp objektu dabā un zīmējumu </a:t>
            </a:r>
            <a:r>
              <a:rPr lang="lv-LV" i="1" dirty="0"/>
              <a:t>kartē (matemātiski aprēķini uz darba lapas)</a:t>
            </a:r>
            <a:r>
              <a:rPr lang="lv-LV" dirty="0"/>
              <a:t>;</a:t>
            </a:r>
          </a:p>
          <a:p>
            <a:pPr lvl="0"/>
            <a:r>
              <a:rPr lang="lv-LV" dirty="0"/>
              <a:t>veikt nepieciešamos mērījumus un iezīmēt kartē 5 - 10 esošus objektus dabā, atbilstoši dotajam (aprēķinātajam) mērogam.</a:t>
            </a:r>
          </a:p>
          <a:p>
            <a:endParaRPr lang="lv-LV"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0272" y="188640"/>
            <a:ext cx="1879873" cy="815898"/>
          </a:xfrm>
          <a:prstGeom prst="rect">
            <a:avLst/>
          </a:prstGeom>
        </p:spPr>
      </p:pic>
      <p:sp>
        <p:nvSpPr>
          <p:cNvPr id="5" name="Footer Placeholder 4"/>
          <p:cNvSpPr>
            <a:spLocks noGrp="1"/>
          </p:cNvSpPr>
          <p:nvPr>
            <p:ph type="ftr" sz="quarter" idx="11"/>
          </p:nvPr>
        </p:nvSpPr>
        <p:spPr/>
        <p:txBody>
          <a:bodyPr/>
          <a:lstStyle/>
          <a:p>
            <a:r>
              <a:rPr lang="sv-SE" smtClean="0"/>
              <a:t>ES Erasmus+ projekts "Inovatīvas mācību metodes kvalitatīvam izglītības procesam" Nr. 2014-1-LV01-KA101-000283</a:t>
            </a:r>
            <a:endParaRPr lang="lv-LV"/>
          </a:p>
        </p:txBody>
      </p:sp>
    </p:spTree>
    <p:extLst>
      <p:ext uri="{BB962C8B-B14F-4D97-AF65-F5344CB8AC3E}">
        <p14:creationId xmlns:p14="http://schemas.microsoft.com/office/powerpoint/2010/main" val="4042707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628801"/>
            <a:ext cx="7992888" cy="2160240"/>
          </a:xfrm>
        </p:spPr>
        <p:txBody>
          <a:bodyPr/>
          <a:lstStyle/>
          <a:p>
            <a:r>
              <a:rPr lang="lv-LV" u="sng" dirty="0" smtClean="0"/>
              <a:t>Secinājumi</a:t>
            </a:r>
            <a:r>
              <a:rPr lang="lv-LV" u="sng" dirty="0"/>
              <a:t>:</a:t>
            </a:r>
            <a:r>
              <a:rPr lang="lv-LV" dirty="0"/>
              <a:t> nākamajā matemātikas stundā noteikti nepieciešams izdarīt secinājumus gan par darba organizācijas procesu, kurā piedalījās paši skolēni, gan darba realizācijas procesu, vai un kā darbu izdevās izpildīt dabā! </a:t>
            </a:r>
          </a:p>
          <a:p>
            <a:endParaRPr lang="lv-LV"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0272" y="188640"/>
            <a:ext cx="1879873" cy="815898"/>
          </a:xfrm>
          <a:prstGeom prst="rect">
            <a:avLst/>
          </a:prstGeom>
        </p:spPr>
      </p:pic>
      <p:sp>
        <p:nvSpPr>
          <p:cNvPr id="2" name="Footer Placeholder 1"/>
          <p:cNvSpPr>
            <a:spLocks noGrp="1"/>
          </p:cNvSpPr>
          <p:nvPr>
            <p:ph type="ftr" sz="quarter" idx="11"/>
          </p:nvPr>
        </p:nvSpPr>
        <p:spPr/>
        <p:txBody>
          <a:bodyPr/>
          <a:lstStyle/>
          <a:p>
            <a:r>
              <a:rPr lang="sv-SE" smtClean="0"/>
              <a:t>ES Erasmus+ projekts "Inovatīvas mācību metodes kvalitatīvam izglītības procesam" Nr. 2014-1-LV01-KA101-000283</a:t>
            </a:r>
            <a:endParaRPr lang="lv-LV"/>
          </a:p>
        </p:txBody>
      </p:sp>
    </p:spTree>
    <p:extLst>
      <p:ext uri="{BB962C8B-B14F-4D97-AF65-F5344CB8AC3E}">
        <p14:creationId xmlns:p14="http://schemas.microsoft.com/office/powerpoint/2010/main" val="3042532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b="1" dirty="0"/>
              <a:t>KARTES VEIDOŠANA </a:t>
            </a:r>
            <a:r>
              <a:rPr lang="lv-LV" b="1" dirty="0" smtClean="0"/>
              <a:t>DABĀ (I)</a:t>
            </a:r>
            <a:endParaRPr lang="lv-LV" dirty="0"/>
          </a:p>
        </p:txBody>
      </p:sp>
      <p:sp>
        <p:nvSpPr>
          <p:cNvPr id="3" name="Content Placeholder 2"/>
          <p:cNvSpPr>
            <a:spLocks noGrp="1"/>
          </p:cNvSpPr>
          <p:nvPr>
            <p:ph idx="1"/>
          </p:nvPr>
        </p:nvSpPr>
        <p:spPr/>
        <p:txBody>
          <a:bodyPr>
            <a:normAutofit fontScale="77500" lnSpcReduction="20000"/>
          </a:bodyPr>
          <a:lstStyle/>
          <a:p>
            <a:pPr marL="0" indent="0">
              <a:buNone/>
            </a:pPr>
            <a:r>
              <a:rPr lang="lv-LV" u="sng" dirty="0"/>
              <a:t>Stundas mērķis:</a:t>
            </a:r>
            <a:r>
              <a:rPr lang="lv-LV" dirty="0"/>
              <a:t> motivēt skolēnus pašiem domāt, pieņemt lēmumus un līdzdarboties stundas veidošanā, veicināt līdzatbildību.</a:t>
            </a:r>
          </a:p>
          <a:p>
            <a:pPr marL="0" indent="0">
              <a:buNone/>
            </a:pPr>
            <a:r>
              <a:rPr lang="lv-LV" u="sng" dirty="0"/>
              <a:t>Stundas uzdevumi:</a:t>
            </a:r>
            <a:endParaRPr lang="lv-LV" dirty="0"/>
          </a:p>
          <a:p>
            <a:pPr lvl="0"/>
            <a:r>
              <a:rPr lang="lv-LV" dirty="0"/>
              <a:t>Iepazīstināt skolēnus ar stundas norisi un veicamo darbu;</a:t>
            </a:r>
          </a:p>
          <a:p>
            <a:pPr lvl="0"/>
            <a:r>
              <a:rPr lang="lv-LV" dirty="0"/>
              <a:t>Sadalīt skolēnus grupās;</a:t>
            </a:r>
          </a:p>
          <a:p>
            <a:pPr lvl="0"/>
            <a:r>
              <a:rPr lang="lv-LV" dirty="0"/>
              <a:t>Pielietot vairākus profesora </a:t>
            </a:r>
            <a:r>
              <a:rPr lang="lv-LV" dirty="0" err="1"/>
              <a:t>de</a:t>
            </a:r>
            <a:r>
              <a:rPr lang="lv-LV" dirty="0"/>
              <a:t> </a:t>
            </a:r>
            <a:r>
              <a:rPr lang="lv-LV" dirty="0" err="1"/>
              <a:t>Bono</a:t>
            </a:r>
            <a:r>
              <a:rPr lang="lv-LV" dirty="0"/>
              <a:t> domāšanas rīkus stundas darbā – katram rīkam veltīt atbilstošu laiku;</a:t>
            </a:r>
          </a:p>
          <a:p>
            <a:pPr lvl="0"/>
            <a:r>
              <a:rPr lang="lv-LV" dirty="0"/>
              <a:t>Veikt secinājumus par izdarīto darbu.</a:t>
            </a:r>
          </a:p>
          <a:p>
            <a:endParaRPr lang="lv-LV" dirty="0"/>
          </a:p>
          <a:p>
            <a:pPr marL="0" indent="0">
              <a:buNone/>
            </a:pPr>
            <a:r>
              <a:rPr lang="lv-LV" dirty="0"/>
              <a:t>Darbam plānotais laiks – 80 minūtes</a:t>
            </a:r>
          </a:p>
          <a:p>
            <a:pPr marL="0" indent="0">
              <a:buNone/>
            </a:pPr>
            <a:endParaRPr lang="lv-LV"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0272" y="188640"/>
            <a:ext cx="1879873" cy="815898"/>
          </a:xfrm>
          <a:prstGeom prst="rect">
            <a:avLst/>
          </a:prstGeom>
        </p:spPr>
      </p:pic>
      <p:sp>
        <p:nvSpPr>
          <p:cNvPr id="5" name="Footer Placeholder 4"/>
          <p:cNvSpPr>
            <a:spLocks noGrp="1"/>
          </p:cNvSpPr>
          <p:nvPr>
            <p:ph type="ftr" sz="quarter" idx="11"/>
          </p:nvPr>
        </p:nvSpPr>
        <p:spPr/>
        <p:txBody>
          <a:bodyPr/>
          <a:lstStyle/>
          <a:p>
            <a:r>
              <a:rPr lang="sv-SE" smtClean="0"/>
              <a:t>ES Erasmus+ projekts "Inovatīvas mācību metodes kvalitatīvam izglītības procesam" Nr. 2014-1-LV01-KA101-000283</a:t>
            </a:r>
            <a:endParaRPr lang="lv-LV"/>
          </a:p>
        </p:txBody>
      </p:sp>
    </p:spTree>
    <p:extLst>
      <p:ext uri="{BB962C8B-B14F-4D97-AF65-F5344CB8AC3E}">
        <p14:creationId xmlns:p14="http://schemas.microsoft.com/office/powerpoint/2010/main" val="106263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308752886"/>
              </p:ext>
            </p:extLst>
          </p:nvPr>
        </p:nvGraphicFramePr>
        <p:xfrm>
          <a:off x="899592" y="596589"/>
          <a:ext cx="7492664" cy="4906982"/>
        </p:xfrm>
        <a:graphic>
          <a:graphicData uri="http://schemas.openxmlformats.org/drawingml/2006/table">
            <a:tbl>
              <a:tblPr firstRow="1" firstCol="1" bandRow="1">
                <a:tableStyleId>{5C22544A-7EE6-4342-B048-85BDC9FD1C3A}</a:tableStyleId>
              </a:tblPr>
              <a:tblGrid>
                <a:gridCol w="2260936"/>
                <a:gridCol w="5231728"/>
              </a:tblGrid>
              <a:tr h="1138147">
                <a:tc>
                  <a:txBody>
                    <a:bodyPr/>
                    <a:lstStyle/>
                    <a:p>
                      <a:pPr algn="ctr">
                        <a:lnSpc>
                          <a:spcPct val="115000"/>
                        </a:lnSpc>
                        <a:spcAft>
                          <a:spcPts val="0"/>
                        </a:spcAft>
                      </a:pPr>
                      <a:r>
                        <a:rPr lang="lv-LV" sz="2000" dirty="0">
                          <a:effectLst/>
                        </a:rPr>
                        <a:t>Stundas daļa – domāšanas rīks</a:t>
                      </a:r>
                      <a:endParaRPr lang="lv-LV" sz="2000" dirty="0">
                        <a:effectLst/>
                        <a:latin typeface="Calibri"/>
                        <a:ea typeface="Times New Roman"/>
                        <a:cs typeface="Times New Roman"/>
                      </a:endParaRPr>
                    </a:p>
                  </a:txBody>
                  <a:tcPr marL="68580" marR="68580" marT="0" marB="0"/>
                </a:tc>
                <a:tc>
                  <a:txBody>
                    <a:bodyPr/>
                    <a:lstStyle/>
                    <a:p>
                      <a:pPr algn="l">
                        <a:lnSpc>
                          <a:spcPct val="115000"/>
                        </a:lnSpc>
                        <a:spcAft>
                          <a:spcPts val="0"/>
                        </a:spcAft>
                      </a:pPr>
                      <a:r>
                        <a:rPr lang="lv-LV" sz="2000" dirty="0">
                          <a:effectLst/>
                        </a:rPr>
                        <a:t>Veicamā darbība</a:t>
                      </a:r>
                      <a:endParaRPr lang="lv-LV" sz="2000" dirty="0">
                        <a:effectLst/>
                        <a:latin typeface="Calibri"/>
                        <a:ea typeface="Times New Roman"/>
                        <a:cs typeface="Times New Roman"/>
                      </a:endParaRPr>
                    </a:p>
                  </a:txBody>
                  <a:tcPr marL="68580" marR="68580" marT="0" marB="0"/>
                </a:tc>
              </a:tr>
              <a:tr h="379382">
                <a:tc gridSpan="2">
                  <a:txBody>
                    <a:bodyPr/>
                    <a:lstStyle/>
                    <a:p>
                      <a:pPr algn="ctr">
                        <a:lnSpc>
                          <a:spcPct val="115000"/>
                        </a:lnSpc>
                        <a:spcAft>
                          <a:spcPts val="0"/>
                        </a:spcAft>
                      </a:pPr>
                      <a:r>
                        <a:rPr lang="lv-LV" sz="2000">
                          <a:effectLst/>
                        </a:rPr>
                        <a:t>1.stunda</a:t>
                      </a:r>
                      <a:endParaRPr lang="lv-LV" sz="2000">
                        <a:effectLst/>
                        <a:latin typeface="Calibri"/>
                        <a:ea typeface="Times New Roman"/>
                        <a:cs typeface="Times New Roman"/>
                      </a:endParaRPr>
                    </a:p>
                  </a:txBody>
                  <a:tcPr marL="68580" marR="68580" marT="0" marB="0"/>
                </a:tc>
                <a:tc hMerge="1">
                  <a:txBody>
                    <a:bodyPr/>
                    <a:lstStyle/>
                    <a:p>
                      <a:endParaRPr lang="lv-LV"/>
                    </a:p>
                  </a:txBody>
                  <a:tcPr/>
                </a:tc>
              </a:tr>
              <a:tr h="3389453">
                <a:tc gridSpan="2">
                  <a:txBody>
                    <a:bodyPr/>
                    <a:lstStyle/>
                    <a:p>
                      <a:pPr>
                        <a:lnSpc>
                          <a:spcPct val="115000"/>
                        </a:lnSpc>
                        <a:spcAft>
                          <a:spcPts val="0"/>
                        </a:spcAft>
                      </a:pPr>
                      <a:r>
                        <a:rPr lang="lv-LV" sz="2000" dirty="0">
                          <a:effectLst/>
                        </a:rPr>
                        <a:t>Iesildīšanās uzdevums: darba lapa ar uzzīmētu istabas plānu un doti 3 nelieli uzdevumi, kuros jāaprēķina priekšmetu īstais izmērs, ja ir dots dažāds mērogs</a:t>
                      </a:r>
                      <a:r>
                        <a:rPr lang="lv-LV" sz="2000" dirty="0" smtClean="0">
                          <a:effectLst/>
                        </a:rPr>
                        <a:t>. (</a:t>
                      </a:r>
                      <a:r>
                        <a:rPr lang="lv-LV" sz="2000" dirty="0">
                          <a:effectLst/>
                        </a:rPr>
                        <a:t>Atsvaidzina savas zināšanas par mērogu</a:t>
                      </a:r>
                      <a:r>
                        <a:rPr lang="lv-LV" sz="2000" dirty="0" smtClean="0">
                          <a:effectLst/>
                        </a:rPr>
                        <a:t>.)</a:t>
                      </a:r>
                    </a:p>
                    <a:p>
                      <a:pPr>
                        <a:lnSpc>
                          <a:spcPct val="115000"/>
                        </a:lnSpc>
                        <a:spcAft>
                          <a:spcPts val="0"/>
                        </a:spcAft>
                      </a:pPr>
                      <a:endParaRPr lang="lv-LV" sz="2000" dirty="0">
                        <a:effectLst/>
                      </a:endParaRPr>
                    </a:p>
                    <a:p>
                      <a:pPr>
                        <a:lnSpc>
                          <a:spcPct val="115000"/>
                        </a:lnSpc>
                        <a:spcAft>
                          <a:spcPts val="0"/>
                        </a:spcAft>
                      </a:pPr>
                      <a:r>
                        <a:rPr lang="lv-LV" sz="2000" dirty="0">
                          <a:effectLst/>
                        </a:rPr>
                        <a:t>Ievads: iepazīstinu skolēnus ar šīs stundas tēmu „Kartes veidošana dabā”;</a:t>
                      </a:r>
                    </a:p>
                    <a:p>
                      <a:pPr>
                        <a:lnSpc>
                          <a:spcPct val="115000"/>
                        </a:lnSpc>
                        <a:spcAft>
                          <a:spcPts val="0"/>
                        </a:spcAft>
                      </a:pPr>
                      <a:r>
                        <a:rPr lang="lv-LV" sz="2000" dirty="0" smtClean="0">
                          <a:effectLst/>
                        </a:rPr>
                        <a:t>Skolēni sadalās </a:t>
                      </a:r>
                      <a:r>
                        <a:rPr lang="lv-LV" sz="2000" dirty="0">
                          <a:effectLst/>
                        </a:rPr>
                        <a:t>nelielās grupiņās pa 4 – 5 </a:t>
                      </a:r>
                      <a:r>
                        <a:rPr lang="lv-LV" sz="2000" dirty="0" smtClean="0">
                          <a:effectLst/>
                        </a:rPr>
                        <a:t>katrā</a:t>
                      </a:r>
                      <a:r>
                        <a:rPr lang="lv-LV" sz="2000" dirty="0">
                          <a:effectLst/>
                        </a:rPr>
                        <a:t>.</a:t>
                      </a:r>
                      <a:endParaRPr lang="lv-LV" sz="2000" dirty="0">
                        <a:effectLst/>
                        <a:latin typeface="Calibri"/>
                        <a:ea typeface="Times New Roman"/>
                        <a:cs typeface="Times New Roman"/>
                      </a:endParaRPr>
                    </a:p>
                  </a:txBody>
                  <a:tcPr marL="68580" marR="68580" marT="0" marB="0"/>
                </a:tc>
                <a:tc hMerge="1">
                  <a:txBody>
                    <a:bodyPr/>
                    <a:lstStyle/>
                    <a:p>
                      <a:endParaRPr lang="lv-LV"/>
                    </a:p>
                  </a:txBody>
                  <a:tcPr/>
                </a:tc>
              </a:tr>
            </a:tbl>
          </a:graphicData>
        </a:graphic>
      </p:graphicFrame>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0272" y="188640"/>
            <a:ext cx="1879873" cy="815898"/>
          </a:xfrm>
          <a:prstGeom prst="rect">
            <a:avLst/>
          </a:prstGeom>
        </p:spPr>
      </p:pic>
      <p:sp>
        <p:nvSpPr>
          <p:cNvPr id="2" name="Footer Placeholder 1"/>
          <p:cNvSpPr>
            <a:spLocks noGrp="1"/>
          </p:cNvSpPr>
          <p:nvPr>
            <p:ph type="ftr" sz="quarter" idx="11"/>
          </p:nvPr>
        </p:nvSpPr>
        <p:spPr/>
        <p:txBody>
          <a:bodyPr/>
          <a:lstStyle/>
          <a:p>
            <a:r>
              <a:rPr lang="sv-SE" smtClean="0"/>
              <a:t>ES Erasmus+ projekts "Inovatīvas mācību metodes kvalitatīvam izglītības procesam" Nr. 2014-1-LV01-KA101-000283</a:t>
            </a:r>
            <a:endParaRPr lang="lv-LV"/>
          </a:p>
        </p:txBody>
      </p:sp>
    </p:spTree>
    <p:extLst>
      <p:ext uri="{BB962C8B-B14F-4D97-AF65-F5344CB8AC3E}">
        <p14:creationId xmlns:p14="http://schemas.microsoft.com/office/powerpoint/2010/main" val="3118158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892237991"/>
              </p:ext>
            </p:extLst>
          </p:nvPr>
        </p:nvGraphicFramePr>
        <p:xfrm>
          <a:off x="179512" y="980728"/>
          <a:ext cx="8568952" cy="4392488"/>
        </p:xfrm>
        <a:graphic>
          <a:graphicData uri="http://schemas.openxmlformats.org/drawingml/2006/table">
            <a:tbl>
              <a:tblPr firstRow="1" firstCol="1" bandRow="1">
                <a:tableStyleId>{5C22544A-7EE6-4342-B048-85BDC9FD1C3A}</a:tableStyleId>
              </a:tblPr>
              <a:tblGrid>
                <a:gridCol w="2585709"/>
                <a:gridCol w="5983243"/>
              </a:tblGrid>
              <a:tr h="4392488">
                <a:tc>
                  <a:txBody>
                    <a:bodyPr/>
                    <a:lstStyle/>
                    <a:p>
                      <a:pPr algn="just">
                        <a:lnSpc>
                          <a:spcPct val="115000"/>
                        </a:lnSpc>
                        <a:spcAft>
                          <a:spcPts val="0"/>
                        </a:spcAft>
                      </a:pPr>
                      <a:r>
                        <a:rPr lang="lv-LV" sz="1600" dirty="0">
                          <a:effectLst/>
                        </a:rPr>
                        <a:t>PMI (plus, mīnus, interesanti)</a:t>
                      </a:r>
                      <a:endParaRPr lang="lv-LV" sz="1600" dirty="0">
                        <a:effectLst/>
                        <a:latin typeface="Calibri"/>
                        <a:ea typeface="Times New Roman"/>
                        <a:cs typeface="Times New Roman"/>
                      </a:endParaRPr>
                    </a:p>
                  </a:txBody>
                  <a:tcPr marL="68580" marR="68580" marT="0" marB="0"/>
                </a:tc>
                <a:tc>
                  <a:txBody>
                    <a:bodyPr/>
                    <a:lstStyle/>
                    <a:p>
                      <a:pPr algn="just">
                        <a:lnSpc>
                          <a:spcPct val="115000"/>
                        </a:lnSpc>
                        <a:spcAft>
                          <a:spcPts val="0"/>
                        </a:spcAft>
                      </a:pPr>
                      <a:r>
                        <a:rPr lang="lv-LV" sz="1600" dirty="0">
                          <a:effectLst/>
                        </a:rPr>
                        <a:t>Skolēniem ir 5 minūtes, lai </a:t>
                      </a:r>
                      <a:r>
                        <a:rPr lang="lv-LV" sz="1600" dirty="0" smtClean="0">
                          <a:effectLst/>
                        </a:rPr>
                        <a:t>uzrakstītu </a:t>
                      </a:r>
                      <a:r>
                        <a:rPr lang="lv-LV" sz="1600" dirty="0">
                          <a:effectLst/>
                        </a:rPr>
                        <a:t>uz mazas lapiņas, kas ir pozitīvs, kas negatīvs un kas interesants stundai dabā.</a:t>
                      </a:r>
                    </a:p>
                    <a:p>
                      <a:pPr algn="just">
                        <a:lnSpc>
                          <a:spcPct val="115000"/>
                        </a:lnSpc>
                        <a:spcAft>
                          <a:spcPts val="0"/>
                        </a:spcAft>
                      </a:pPr>
                      <a:r>
                        <a:rPr lang="lv-LV" sz="1600" dirty="0">
                          <a:effectLst/>
                        </a:rPr>
                        <a:t> </a:t>
                      </a:r>
                    </a:p>
                    <a:p>
                      <a:pPr algn="just">
                        <a:lnSpc>
                          <a:spcPct val="115000"/>
                        </a:lnSpc>
                        <a:spcAft>
                          <a:spcPts val="0"/>
                        </a:spcAft>
                      </a:pPr>
                      <a:r>
                        <a:rPr lang="lv-LV" sz="1600" dirty="0">
                          <a:effectLst/>
                        </a:rPr>
                        <a:t>Skolēniem ir 3 minūtes apspriest šīs visas lietas grupās.</a:t>
                      </a:r>
                    </a:p>
                    <a:p>
                      <a:pPr algn="just">
                        <a:lnSpc>
                          <a:spcPct val="115000"/>
                        </a:lnSpc>
                        <a:spcAft>
                          <a:spcPts val="0"/>
                        </a:spcAft>
                      </a:pPr>
                      <a:r>
                        <a:rPr lang="lv-LV" sz="1600" dirty="0">
                          <a:effectLst/>
                        </a:rPr>
                        <a:t>Visiem kopā ir 5 minūtes uzrakstīt uz tāfeles dažas pozitīvas, dažas negatīvas un dažas interesantas lietas stundai dabā!</a:t>
                      </a:r>
                    </a:p>
                    <a:p>
                      <a:pPr algn="just">
                        <a:lnSpc>
                          <a:spcPct val="115000"/>
                        </a:lnSpc>
                        <a:spcAft>
                          <a:spcPts val="0"/>
                        </a:spcAft>
                      </a:pPr>
                      <a:r>
                        <a:rPr lang="lv-LV" sz="1600" dirty="0">
                          <a:effectLst/>
                        </a:rPr>
                        <a:t>Piemēram:</a:t>
                      </a:r>
                    </a:p>
                    <a:p>
                      <a:pPr algn="just">
                        <a:lnSpc>
                          <a:spcPct val="115000"/>
                        </a:lnSpc>
                        <a:spcAft>
                          <a:spcPts val="0"/>
                        </a:spcAft>
                      </a:pPr>
                      <a:r>
                        <a:rPr lang="lv-LV" sz="1600" dirty="0">
                          <a:effectLst/>
                        </a:rPr>
                        <a:t>+ fiziska aktivitāte </a:t>
                      </a:r>
                    </a:p>
                    <a:p>
                      <a:pPr algn="just">
                        <a:lnSpc>
                          <a:spcPct val="115000"/>
                        </a:lnSpc>
                        <a:spcAft>
                          <a:spcPts val="0"/>
                        </a:spcAft>
                      </a:pPr>
                      <a:r>
                        <a:rPr lang="lv-LV" sz="1600" dirty="0">
                          <a:effectLst/>
                        </a:rPr>
                        <a:t>+ svaigs gaiss</a:t>
                      </a:r>
                    </a:p>
                    <a:p>
                      <a:pPr algn="just">
                        <a:lnSpc>
                          <a:spcPct val="115000"/>
                        </a:lnSpc>
                        <a:spcAft>
                          <a:spcPts val="0"/>
                        </a:spcAft>
                      </a:pPr>
                      <a:r>
                        <a:rPr lang="lv-LV" sz="1600" dirty="0">
                          <a:effectLst/>
                        </a:rPr>
                        <a:t>+ interesantāka stunda u.c.</a:t>
                      </a:r>
                    </a:p>
                    <a:p>
                      <a:pPr algn="just">
                        <a:lnSpc>
                          <a:spcPct val="115000"/>
                        </a:lnSpc>
                        <a:spcAft>
                          <a:spcPts val="0"/>
                        </a:spcAft>
                      </a:pPr>
                      <a:r>
                        <a:rPr lang="lv-LV" sz="1600" dirty="0">
                          <a:effectLst/>
                        </a:rPr>
                        <a:t> </a:t>
                      </a:r>
                    </a:p>
                    <a:p>
                      <a:pPr algn="just">
                        <a:lnSpc>
                          <a:spcPct val="115000"/>
                        </a:lnSpc>
                        <a:spcAft>
                          <a:spcPts val="0"/>
                        </a:spcAft>
                      </a:pPr>
                      <a:r>
                        <a:rPr lang="lv-LV" sz="1600" dirty="0">
                          <a:effectLst/>
                        </a:rPr>
                        <a:t>- vajadzīga iepriekšēja sagatavošanās</a:t>
                      </a:r>
                    </a:p>
                    <a:p>
                      <a:pPr algn="just">
                        <a:lnSpc>
                          <a:spcPct val="115000"/>
                        </a:lnSpc>
                        <a:spcAft>
                          <a:spcPts val="0"/>
                        </a:spcAft>
                      </a:pPr>
                      <a:r>
                        <a:rPr lang="lv-LV" sz="1600" dirty="0">
                          <a:effectLst/>
                        </a:rPr>
                        <a:t>- mainīgi </a:t>
                      </a:r>
                      <a:r>
                        <a:rPr lang="lv-LV" sz="1600" dirty="0" smtClean="0">
                          <a:effectLst/>
                        </a:rPr>
                        <a:t>laika </a:t>
                      </a:r>
                      <a:r>
                        <a:rPr lang="lv-LV" sz="1600" dirty="0" err="1" smtClean="0">
                          <a:effectLst/>
                        </a:rPr>
                        <a:t>pstākļi</a:t>
                      </a:r>
                      <a:r>
                        <a:rPr lang="lv-LV" sz="1600" dirty="0" smtClean="0">
                          <a:effectLst/>
                        </a:rPr>
                        <a:t> </a:t>
                      </a:r>
                      <a:r>
                        <a:rPr lang="lv-LV" sz="1600" dirty="0">
                          <a:effectLst/>
                        </a:rPr>
                        <a:t>u.c.</a:t>
                      </a:r>
                    </a:p>
                    <a:p>
                      <a:pPr algn="just">
                        <a:lnSpc>
                          <a:spcPct val="115000"/>
                        </a:lnSpc>
                        <a:spcAft>
                          <a:spcPts val="0"/>
                        </a:spcAft>
                      </a:pPr>
                      <a:r>
                        <a:rPr lang="lv-LV" sz="1600" dirty="0">
                          <a:effectLst/>
                        </a:rPr>
                        <a:t> </a:t>
                      </a:r>
                    </a:p>
                    <a:p>
                      <a:pPr algn="just">
                        <a:lnSpc>
                          <a:spcPct val="115000"/>
                        </a:lnSpc>
                        <a:spcAft>
                          <a:spcPts val="0"/>
                        </a:spcAft>
                      </a:pPr>
                      <a:r>
                        <a:rPr lang="lv-LV" sz="1600" dirty="0">
                          <a:effectLst/>
                        </a:rPr>
                        <a:t>i  - varēs vērot dabu, klausīties putnus </a:t>
                      </a:r>
                      <a:r>
                        <a:rPr lang="lv-LV" sz="1600" dirty="0" err="1">
                          <a:effectLst/>
                        </a:rPr>
                        <a:t>u.c</a:t>
                      </a:r>
                      <a:r>
                        <a:rPr lang="lv-LV" sz="1600" dirty="0">
                          <a:effectLst/>
                        </a:rPr>
                        <a:t> lietas</a:t>
                      </a:r>
                      <a:endParaRPr lang="lv-LV" sz="1600" dirty="0">
                        <a:effectLst/>
                        <a:latin typeface="Calibri"/>
                        <a:ea typeface="Times New Roman"/>
                        <a:cs typeface="Times New Roman"/>
                      </a:endParaRPr>
                    </a:p>
                  </a:txBody>
                  <a:tcPr marL="68580" marR="68580" marT="0" marB="0"/>
                </a:tc>
              </a:tr>
            </a:tbl>
          </a:graphicData>
        </a:graphic>
      </p:graphicFrame>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0272" y="188640"/>
            <a:ext cx="1879873" cy="815898"/>
          </a:xfrm>
          <a:prstGeom prst="rect">
            <a:avLst/>
          </a:prstGeom>
        </p:spPr>
      </p:pic>
      <p:sp>
        <p:nvSpPr>
          <p:cNvPr id="2" name="Footer Placeholder 1"/>
          <p:cNvSpPr>
            <a:spLocks noGrp="1"/>
          </p:cNvSpPr>
          <p:nvPr>
            <p:ph type="ftr" sz="quarter" idx="11"/>
          </p:nvPr>
        </p:nvSpPr>
        <p:spPr/>
        <p:txBody>
          <a:bodyPr/>
          <a:lstStyle/>
          <a:p>
            <a:r>
              <a:rPr lang="sv-SE" smtClean="0"/>
              <a:t>ES Erasmus+ projekts "Inovatīvas mācību metodes kvalitatīvam izglītības procesam" Nr. 2014-1-LV01-KA101-000283</a:t>
            </a:r>
            <a:endParaRPr lang="lv-LV"/>
          </a:p>
        </p:txBody>
      </p:sp>
    </p:spTree>
    <p:extLst>
      <p:ext uri="{BB962C8B-B14F-4D97-AF65-F5344CB8AC3E}">
        <p14:creationId xmlns:p14="http://schemas.microsoft.com/office/powerpoint/2010/main" val="1916764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90096656"/>
              </p:ext>
            </p:extLst>
          </p:nvPr>
        </p:nvGraphicFramePr>
        <p:xfrm>
          <a:off x="403201" y="1004538"/>
          <a:ext cx="8496944" cy="4584702"/>
        </p:xfrm>
        <a:graphic>
          <a:graphicData uri="http://schemas.openxmlformats.org/drawingml/2006/table">
            <a:tbl>
              <a:tblPr firstRow="1" firstCol="1" bandRow="1">
                <a:tableStyleId>{5C22544A-7EE6-4342-B048-85BDC9FD1C3A}</a:tableStyleId>
              </a:tblPr>
              <a:tblGrid>
                <a:gridCol w="2563981"/>
                <a:gridCol w="5932963"/>
              </a:tblGrid>
              <a:tr h="4584702">
                <a:tc>
                  <a:txBody>
                    <a:bodyPr/>
                    <a:lstStyle/>
                    <a:p>
                      <a:pPr algn="just">
                        <a:lnSpc>
                          <a:spcPct val="115000"/>
                        </a:lnSpc>
                        <a:spcAft>
                          <a:spcPts val="0"/>
                        </a:spcAft>
                      </a:pPr>
                      <a:r>
                        <a:rPr lang="lv-LV" sz="1800" dirty="0">
                          <a:effectLst/>
                        </a:rPr>
                        <a:t>CAF (apsvērt visus faktorus)</a:t>
                      </a:r>
                      <a:endParaRPr lang="lv-LV" sz="1800" dirty="0">
                        <a:effectLst/>
                        <a:latin typeface="Calibri"/>
                        <a:ea typeface="Times New Roman"/>
                        <a:cs typeface="Times New Roman"/>
                      </a:endParaRPr>
                    </a:p>
                  </a:txBody>
                  <a:tcPr marL="68580" marR="68580" marT="0" marB="0"/>
                </a:tc>
                <a:tc>
                  <a:txBody>
                    <a:bodyPr/>
                    <a:lstStyle/>
                    <a:p>
                      <a:pPr algn="just">
                        <a:lnSpc>
                          <a:spcPct val="115000"/>
                        </a:lnSpc>
                        <a:spcAft>
                          <a:spcPts val="0"/>
                        </a:spcAft>
                      </a:pPr>
                      <a:r>
                        <a:rPr lang="lv-LV" sz="1800" dirty="0">
                          <a:effectLst/>
                        </a:rPr>
                        <a:t>Kopīgi ar skolotāju diskutē, kādi faktori, kādas lietas ir jāņem vērā, ja klase dodas mācīties matemātiku dabā.</a:t>
                      </a:r>
                    </a:p>
                    <a:p>
                      <a:pPr algn="just">
                        <a:lnSpc>
                          <a:spcPct val="115000"/>
                        </a:lnSpc>
                        <a:spcAft>
                          <a:spcPts val="0"/>
                        </a:spcAft>
                      </a:pPr>
                      <a:r>
                        <a:rPr lang="lv-LV" sz="1800" dirty="0">
                          <a:effectLst/>
                        </a:rPr>
                        <a:t>Piemēram: </a:t>
                      </a:r>
                    </a:p>
                    <a:p>
                      <a:pPr marL="342900" lvl="0" indent="-342900" algn="just">
                        <a:lnSpc>
                          <a:spcPct val="115000"/>
                        </a:lnSpc>
                        <a:spcAft>
                          <a:spcPts val="0"/>
                        </a:spcAft>
                        <a:buFont typeface="Times New Roman"/>
                        <a:buChar char="-"/>
                      </a:pPr>
                      <a:r>
                        <a:rPr lang="lv-LV" sz="1800" dirty="0">
                          <a:effectLst/>
                        </a:rPr>
                        <a:t>kā jāģērbjas, </a:t>
                      </a:r>
                    </a:p>
                    <a:p>
                      <a:pPr marL="342900" lvl="0" indent="-342900" algn="just">
                        <a:lnSpc>
                          <a:spcPct val="115000"/>
                        </a:lnSpc>
                        <a:spcAft>
                          <a:spcPts val="0"/>
                        </a:spcAft>
                        <a:buFont typeface="Times New Roman"/>
                        <a:buChar char="-"/>
                      </a:pPr>
                      <a:r>
                        <a:rPr lang="lv-LV" sz="1800" dirty="0">
                          <a:effectLst/>
                        </a:rPr>
                        <a:t>kurp doties (uz mežu, pagalmā, pie upes </a:t>
                      </a:r>
                      <a:r>
                        <a:rPr lang="lv-LV" sz="1800" dirty="0" err="1">
                          <a:effectLst/>
                        </a:rPr>
                        <a:t>u.c</a:t>
                      </a:r>
                      <a:r>
                        <a:rPr lang="lv-LV" sz="1800" dirty="0">
                          <a:effectLst/>
                        </a:rPr>
                        <a:t>)</a:t>
                      </a:r>
                    </a:p>
                    <a:p>
                      <a:pPr marL="342900" lvl="0" indent="-342900" algn="just">
                        <a:lnSpc>
                          <a:spcPct val="115000"/>
                        </a:lnSpc>
                        <a:spcAft>
                          <a:spcPts val="0"/>
                        </a:spcAft>
                        <a:buFont typeface="Times New Roman"/>
                        <a:buChar char="-"/>
                      </a:pPr>
                      <a:r>
                        <a:rPr lang="lv-LV" sz="1800" dirty="0">
                          <a:effectLst/>
                        </a:rPr>
                        <a:t>cik minūtes un kādā veidā nokļūsim konkrētajā, ieplānotajā vietā, </a:t>
                      </a:r>
                    </a:p>
                    <a:p>
                      <a:pPr marL="342900" lvl="0" indent="-342900" algn="just">
                        <a:lnSpc>
                          <a:spcPct val="115000"/>
                        </a:lnSpc>
                        <a:spcAft>
                          <a:spcPts val="0"/>
                        </a:spcAft>
                        <a:buFont typeface="Times New Roman"/>
                        <a:buChar char="-"/>
                      </a:pPr>
                      <a:r>
                        <a:rPr lang="lv-LV" sz="1800" dirty="0">
                          <a:effectLst/>
                        </a:rPr>
                        <a:t>kas jāņem līdzi, </a:t>
                      </a:r>
                    </a:p>
                    <a:p>
                      <a:pPr marL="342900" lvl="0" indent="-342900" algn="just">
                        <a:lnSpc>
                          <a:spcPct val="115000"/>
                        </a:lnSpc>
                        <a:spcAft>
                          <a:spcPts val="0"/>
                        </a:spcAft>
                        <a:buFont typeface="Times New Roman"/>
                        <a:buChar char="-"/>
                      </a:pPr>
                      <a:r>
                        <a:rPr lang="lv-LV" sz="1800" dirty="0">
                          <a:effectLst/>
                        </a:rPr>
                        <a:t>no cikiem, līdz cikiem notiks nodarbība</a:t>
                      </a:r>
                    </a:p>
                    <a:p>
                      <a:pPr marL="342900" lvl="0" indent="-342900" algn="just">
                        <a:lnSpc>
                          <a:spcPct val="115000"/>
                        </a:lnSpc>
                        <a:spcAft>
                          <a:spcPts val="0"/>
                        </a:spcAft>
                        <a:buFont typeface="Times New Roman"/>
                        <a:buChar char="-"/>
                      </a:pPr>
                      <a:r>
                        <a:rPr lang="lv-LV" sz="1800" dirty="0">
                          <a:effectLst/>
                        </a:rPr>
                        <a:t>cik lielu karti veidosim</a:t>
                      </a:r>
                    </a:p>
                    <a:p>
                      <a:pPr marL="342900" lvl="0" indent="-342900" algn="just">
                        <a:lnSpc>
                          <a:spcPct val="115000"/>
                        </a:lnSpc>
                        <a:spcAft>
                          <a:spcPts val="0"/>
                        </a:spcAft>
                        <a:buFont typeface="Times New Roman"/>
                        <a:buChar char="-"/>
                      </a:pPr>
                      <a:r>
                        <a:rPr lang="lv-LV" sz="1800" dirty="0">
                          <a:effectLst/>
                        </a:rPr>
                        <a:t>vai ir vairākas iespējas, kādu mērogu izvēlēties</a:t>
                      </a:r>
                    </a:p>
                    <a:p>
                      <a:pPr marL="342900" lvl="0" indent="-342900" algn="just">
                        <a:lnSpc>
                          <a:spcPct val="115000"/>
                        </a:lnSpc>
                        <a:spcAft>
                          <a:spcPts val="0"/>
                        </a:spcAft>
                        <a:buFont typeface="Times New Roman"/>
                        <a:buChar char="-"/>
                      </a:pPr>
                      <a:r>
                        <a:rPr lang="lv-LV" sz="1800" dirty="0">
                          <a:effectLst/>
                        </a:rPr>
                        <a:t>kas būtu jāiekļauj mērogā, kādu vietu izvēlēties, lai pašiem būtu interesanti u.c. </a:t>
                      </a:r>
                      <a:endParaRPr lang="lv-LV" sz="1800" dirty="0">
                        <a:effectLst/>
                        <a:latin typeface="Calibri"/>
                        <a:ea typeface="Times New Roman"/>
                        <a:cs typeface="Times New Roman"/>
                      </a:endParaRPr>
                    </a:p>
                  </a:txBody>
                  <a:tcPr marL="68580" marR="68580" marT="0" marB="0"/>
                </a:tc>
              </a:tr>
            </a:tbl>
          </a:graphicData>
        </a:graphic>
      </p:graphicFrame>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0272" y="188640"/>
            <a:ext cx="1879873" cy="815898"/>
          </a:xfrm>
          <a:prstGeom prst="rect">
            <a:avLst/>
          </a:prstGeom>
        </p:spPr>
      </p:pic>
      <p:sp>
        <p:nvSpPr>
          <p:cNvPr id="2" name="Footer Placeholder 1"/>
          <p:cNvSpPr>
            <a:spLocks noGrp="1"/>
          </p:cNvSpPr>
          <p:nvPr>
            <p:ph type="ftr" sz="quarter" idx="11"/>
          </p:nvPr>
        </p:nvSpPr>
        <p:spPr/>
        <p:txBody>
          <a:bodyPr/>
          <a:lstStyle/>
          <a:p>
            <a:r>
              <a:rPr lang="sv-SE" smtClean="0"/>
              <a:t>ES Erasmus+ projekts "Inovatīvas mācību metodes kvalitatīvam izglītības procesam" Nr. 2014-1-LV01-KA101-000283</a:t>
            </a:r>
            <a:endParaRPr lang="lv-LV"/>
          </a:p>
        </p:txBody>
      </p:sp>
    </p:spTree>
    <p:extLst>
      <p:ext uri="{BB962C8B-B14F-4D97-AF65-F5344CB8AC3E}">
        <p14:creationId xmlns:p14="http://schemas.microsoft.com/office/powerpoint/2010/main" val="4084043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428548281"/>
              </p:ext>
            </p:extLst>
          </p:nvPr>
        </p:nvGraphicFramePr>
        <p:xfrm>
          <a:off x="323528" y="1196752"/>
          <a:ext cx="8568952" cy="2453640"/>
        </p:xfrm>
        <a:graphic>
          <a:graphicData uri="http://schemas.openxmlformats.org/drawingml/2006/table">
            <a:tbl>
              <a:tblPr firstRow="1" firstCol="1" bandRow="1">
                <a:tableStyleId>{5C22544A-7EE6-4342-B048-85BDC9FD1C3A}</a:tableStyleId>
              </a:tblPr>
              <a:tblGrid>
                <a:gridCol w="2585709"/>
                <a:gridCol w="5983243"/>
              </a:tblGrid>
              <a:tr h="2133287">
                <a:tc>
                  <a:txBody>
                    <a:bodyPr/>
                    <a:lstStyle/>
                    <a:p>
                      <a:pPr algn="just">
                        <a:lnSpc>
                          <a:spcPct val="115000"/>
                        </a:lnSpc>
                        <a:spcAft>
                          <a:spcPts val="0"/>
                        </a:spcAft>
                      </a:pPr>
                      <a:r>
                        <a:rPr lang="lv-LV" sz="2800">
                          <a:effectLst/>
                        </a:rPr>
                        <a:t>FIP (pirmās svarīgākās prioritātes)</a:t>
                      </a:r>
                      <a:endParaRPr lang="lv-LV" sz="2800">
                        <a:effectLst/>
                        <a:latin typeface="Calibri"/>
                        <a:ea typeface="Times New Roman"/>
                        <a:cs typeface="Times New Roman"/>
                      </a:endParaRPr>
                    </a:p>
                  </a:txBody>
                  <a:tcPr marL="68580" marR="68580" marT="0" marB="0"/>
                </a:tc>
                <a:tc>
                  <a:txBody>
                    <a:bodyPr/>
                    <a:lstStyle/>
                    <a:p>
                      <a:pPr algn="just">
                        <a:lnSpc>
                          <a:spcPct val="115000"/>
                        </a:lnSpc>
                        <a:spcAft>
                          <a:spcPts val="0"/>
                        </a:spcAft>
                      </a:pPr>
                      <a:r>
                        <a:rPr lang="lv-LV" sz="2800" dirty="0">
                          <a:effectLst/>
                        </a:rPr>
                        <a:t>Tā, kā visus faktorus nevaram izpildīt, tad grupās skolēni izvēlas 5 svarīgākos un izveido pirmo prioritāšu sarakstu, ko ņemsim vērā dodoties dabā.</a:t>
                      </a:r>
                      <a:endParaRPr lang="lv-LV" sz="2800" dirty="0">
                        <a:effectLst/>
                        <a:latin typeface="Calibri"/>
                        <a:ea typeface="Times New Roman"/>
                        <a:cs typeface="Times New Roman"/>
                      </a:endParaRPr>
                    </a:p>
                  </a:txBody>
                  <a:tcPr marL="68580" marR="68580" marT="0" marB="0"/>
                </a:tc>
              </a:tr>
            </a:tbl>
          </a:graphicData>
        </a:graphic>
      </p:graphicFrame>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0272" y="188640"/>
            <a:ext cx="1879873" cy="815898"/>
          </a:xfrm>
          <a:prstGeom prst="rect">
            <a:avLst/>
          </a:prstGeom>
        </p:spPr>
      </p:pic>
      <p:sp>
        <p:nvSpPr>
          <p:cNvPr id="2" name="Footer Placeholder 1"/>
          <p:cNvSpPr>
            <a:spLocks noGrp="1"/>
          </p:cNvSpPr>
          <p:nvPr>
            <p:ph type="ftr" sz="quarter" idx="11"/>
          </p:nvPr>
        </p:nvSpPr>
        <p:spPr/>
        <p:txBody>
          <a:bodyPr/>
          <a:lstStyle/>
          <a:p>
            <a:r>
              <a:rPr lang="sv-SE" smtClean="0"/>
              <a:t>ES Erasmus+ projekts "Inovatīvas mācību metodes kvalitatīvam izglītības procesam" Nr. 2014-1-LV01-KA101-000283</a:t>
            </a:r>
            <a:endParaRPr lang="lv-LV"/>
          </a:p>
        </p:txBody>
      </p:sp>
    </p:spTree>
    <p:extLst>
      <p:ext uri="{BB962C8B-B14F-4D97-AF65-F5344CB8AC3E}">
        <p14:creationId xmlns:p14="http://schemas.microsoft.com/office/powerpoint/2010/main" val="1082392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59360563"/>
              </p:ext>
            </p:extLst>
          </p:nvPr>
        </p:nvGraphicFramePr>
        <p:xfrm>
          <a:off x="187177" y="987724"/>
          <a:ext cx="8712968" cy="4115562"/>
        </p:xfrm>
        <a:graphic>
          <a:graphicData uri="http://schemas.openxmlformats.org/drawingml/2006/table">
            <a:tbl>
              <a:tblPr firstRow="1" firstCol="1" bandRow="1">
                <a:tableStyleId>{5C22544A-7EE6-4342-B048-85BDC9FD1C3A}</a:tableStyleId>
              </a:tblPr>
              <a:tblGrid>
                <a:gridCol w="2629166"/>
                <a:gridCol w="6083802"/>
              </a:tblGrid>
              <a:tr h="32898">
                <a:tc gridSpan="2">
                  <a:txBody>
                    <a:bodyPr/>
                    <a:lstStyle/>
                    <a:p>
                      <a:pPr marL="0" lvl="0" indent="0" algn="ctr">
                        <a:lnSpc>
                          <a:spcPct val="115000"/>
                        </a:lnSpc>
                        <a:spcAft>
                          <a:spcPts val="0"/>
                        </a:spcAft>
                        <a:buSzPts val="1200"/>
                        <a:buFont typeface="+mj-lt"/>
                        <a:buNone/>
                      </a:pPr>
                      <a:r>
                        <a:rPr lang="lv-LV" sz="2000" dirty="0" smtClean="0">
                          <a:effectLst/>
                        </a:rPr>
                        <a:t>2.stunda</a:t>
                      </a:r>
                      <a:endParaRPr lang="lv-LV" sz="2000" dirty="0">
                        <a:effectLst/>
                        <a:latin typeface="Calibri"/>
                        <a:ea typeface="Times New Roman"/>
                        <a:cs typeface="Times New Roman"/>
                      </a:endParaRPr>
                    </a:p>
                  </a:txBody>
                  <a:tcPr marL="68580" marR="68580" marT="0" marB="0"/>
                </a:tc>
                <a:tc hMerge="1">
                  <a:txBody>
                    <a:bodyPr/>
                    <a:lstStyle/>
                    <a:p>
                      <a:endParaRPr lang="lv-LV"/>
                    </a:p>
                  </a:txBody>
                  <a:tcPr/>
                </a:tc>
              </a:tr>
              <a:tr h="0">
                <a:tc>
                  <a:txBody>
                    <a:bodyPr/>
                    <a:lstStyle/>
                    <a:p>
                      <a:pPr algn="just">
                        <a:lnSpc>
                          <a:spcPct val="115000"/>
                        </a:lnSpc>
                        <a:spcAft>
                          <a:spcPts val="0"/>
                        </a:spcAft>
                      </a:pPr>
                      <a:r>
                        <a:rPr lang="lv-LV" sz="1800" dirty="0">
                          <a:effectLst/>
                        </a:rPr>
                        <a:t>AGO (mērķis un uzdevumi)</a:t>
                      </a:r>
                      <a:endParaRPr lang="lv-LV" sz="1800" dirty="0">
                        <a:effectLst/>
                        <a:latin typeface="Calibri"/>
                        <a:ea typeface="Times New Roman"/>
                        <a:cs typeface="Times New Roman"/>
                      </a:endParaRPr>
                    </a:p>
                  </a:txBody>
                  <a:tcPr marL="68580" marR="68580" marT="0" marB="0"/>
                </a:tc>
                <a:tc>
                  <a:txBody>
                    <a:bodyPr/>
                    <a:lstStyle/>
                    <a:p>
                      <a:pPr marL="20320" algn="just">
                        <a:lnSpc>
                          <a:spcPct val="115000"/>
                        </a:lnSpc>
                        <a:spcAft>
                          <a:spcPts val="0"/>
                        </a:spcAft>
                      </a:pPr>
                      <a:r>
                        <a:rPr lang="lv-LV" sz="1800" dirty="0">
                          <a:effectLst/>
                        </a:rPr>
                        <a:t>Katram skolēnam ir 3 minūtes, lai uzrakstītu viņa mērķi stundai dabā. Kāpēc būtu vēlams piedalīties </a:t>
                      </a:r>
                      <a:r>
                        <a:rPr lang="lv-LV" sz="1800" dirty="0" smtClean="0">
                          <a:effectLst/>
                        </a:rPr>
                        <a:t>matemātikas </a:t>
                      </a:r>
                      <a:r>
                        <a:rPr lang="lv-LV" sz="1800" dirty="0">
                          <a:effectLst/>
                        </a:rPr>
                        <a:t>stundā, kas notiek dabā.</a:t>
                      </a:r>
                    </a:p>
                    <a:p>
                      <a:pPr marL="20320" algn="just">
                        <a:lnSpc>
                          <a:spcPct val="115000"/>
                        </a:lnSpc>
                        <a:spcAft>
                          <a:spcPts val="0"/>
                        </a:spcAft>
                      </a:pPr>
                      <a:r>
                        <a:rPr lang="lv-LV" sz="1800" dirty="0">
                          <a:effectLst/>
                        </a:rPr>
                        <a:t>Skolēniem ir 3 minūtes apspriest grupās katra skolēna izvirzīto mērķi vai mērķus un vienoties par kopēju grupas mērķi. To skolēni uzraksta uz tāfeles.</a:t>
                      </a:r>
                    </a:p>
                    <a:p>
                      <a:pPr marL="20320" algn="just">
                        <a:lnSpc>
                          <a:spcPct val="115000"/>
                        </a:lnSpc>
                        <a:spcAft>
                          <a:spcPts val="0"/>
                        </a:spcAft>
                      </a:pPr>
                      <a:r>
                        <a:rPr lang="lv-LV" sz="1800" dirty="0">
                          <a:effectLst/>
                        </a:rPr>
                        <a:t>Dažas minūtes tiek atvēlētas diskusijai ar klasi, kāds varētu būt visas klases kopīgs mērķis plānotai matemātikas stundai.</a:t>
                      </a:r>
                    </a:p>
                    <a:p>
                      <a:pPr marL="20320" algn="just">
                        <a:lnSpc>
                          <a:spcPct val="115000"/>
                        </a:lnSpc>
                        <a:spcAft>
                          <a:spcPts val="0"/>
                        </a:spcAft>
                      </a:pPr>
                      <a:r>
                        <a:rPr lang="lv-LV" sz="1800" dirty="0" smtClean="0">
                          <a:effectLst/>
                        </a:rPr>
                        <a:t>Piemēram</a:t>
                      </a:r>
                      <a:r>
                        <a:rPr lang="lv-LV" sz="1800" dirty="0">
                          <a:effectLst/>
                        </a:rPr>
                        <a:t>:</a:t>
                      </a:r>
                    </a:p>
                    <a:p>
                      <a:pPr marL="20320" algn="just">
                        <a:lnSpc>
                          <a:spcPct val="115000"/>
                        </a:lnSpc>
                        <a:spcAft>
                          <a:spcPts val="0"/>
                        </a:spcAft>
                      </a:pPr>
                      <a:r>
                        <a:rPr lang="lv-LV" sz="1800" dirty="0">
                          <a:effectLst/>
                        </a:rPr>
                        <a:t>Radīt skolēniem lielāku interesi par matemātikas apgūšanu u.c.</a:t>
                      </a:r>
                      <a:endParaRPr lang="lv-LV" sz="1800" dirty="0">
                        <a:effectLst/>
                        <a:latin typeface="Calibri"/>
                        <a:ea typeface="Times New Roman"/>
                        <a:cs typeface="Times New Roman"/>
                      </a:endParaRPr>
                    </a:p>
                  </a:txBody>
                  <a:tcPr marL="68580" marR="68580" marT="0" marB="0"/>
                </a:tc>
              </a:tr>
            </a:tbl>
          </a:graphicData>
        </a:graphic>
      </p:graphicFrame>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0272" y="188640"/>
            <a:ext cx="1879873" cy="815898"/>
          </a:xfrm>
          <a:prstGeom prst="rect">
            <a:avLst/>
          </a:prstGeom>
        </p:spPr>
      </p:pic>
      <p:sp>
        <p:nvSpPr>
          <p:cNvPr id="2" name="Footer Placeholder 1"/>
          <p:cNvSpPr>
            <a:spLocks noGrp="1"/>
          </p:cNvSpPr>
          <p:nvPr>
            <p:ph type="ftr" sz="quarter" idx="11"/>
          </p:nvPr>
        </p:nvSpPr>
        <p:spPr/>
        <p:txBody>
          <a:bodyPr/>
          <a:lstStyle/>
          <a:p>
            <a:r>
              <a:rPr lang="sv-SE" smtClean="0"/>
              <a:t>ES Erasmus+ projekts "Inovatīvas mācību metodes kvalitatīvam izglītības procesam" Nr. 2014-1-LV01-KA101-000283</a:t>
            </a:r>
            <a:endParaRPr lang="lv-LV"/>
          </a:p>
        </p:txBody>
      </p:sp>
    </p:spTree>
    <p:extLst>
      <p:ext uri="{BB962C8B-B14F-4D97-AF65-F5344CB8AC3E}">
        <p14:creationId xmlns:p14="http://schemas.microsoft.com/office/powerpoint/2010/main" val="3239956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88604601"/>
              </p:ext>
            </p:extLst>
          </p:nvPr>
        </p:nvGraphicFramePr>
        <p:xfrm>
          <a:off x="26910" y="908720"/>
          <a:ext cx="8784976" cy="4187762"/>
        </p:xfrm>
        <a:graphic>
          <a:graphicData uri="http://schemas.openxmlformats.org/drawingml/2006/table">
            <a:tbl>
              <a:tblPr firstRow="1" firstCol="1" bandRow="1">
                <a:tableStyleId>{5C22544A-7EE6-4342-B048-85BDC9FD1C3A}</a:tableStyleId>
              </a:tblPr>
              <a:tblGrid>
                <a:gridCol w="2650895"/>
                <a:gridCol w="6134081"/>
              </a:tblGrid>
              <a:tr h="0">
                <a:tc>
                  <a:txBody>
                    <a:bodyPr/>
                    <a:lstStyle/>
                    <a:p>
                      <a:pPr algn="just">
                        <a:lnSpc>
                          <a:spcPct val="115000"/>
                        </a:lnSpc>
                        <a:spcAft>
                          <a:spcPts val="0"/>
                        </a:spcAft>
                      </a:pPr>
                      <a:r>
                        <a:rPr lang="lv-LV" sz="1600" dirty="0">
                          <a:effectLst/>
                        </a:rPr>
                        <a:t>APC (alternatīvas, iespējas, izvēles)</a:t>
                      </a:r>
                      <a:endParaRPr lang="lv-LV" sz="1600" dirty="0">
                        <a:effectLst/>
                        <a:latin typeface="Calibri"/>
                        <a:ea typeface="Times New Roman"/>
                        <a:cs typeface="Times New Roman"/>
                      </a:endParaRPr>
                    </a:p>
                  </a:txBody>
                  <a:tcPr marL="68580" marR="68580" marT="0" marB="0"/>
                </a:tc>
                <a:tc>
                  <a:txBody>
                    <a:bodyPr/>
                    <a:lstStyle/>
                    <a:p>
                      <a:pPr algn="just">
                        <a:lnSpc>
                          <a:spcPct val="115000"/>
                        </a:lnSpc>
                        <a:spcAft>
                          <a:spcPts val="0"/>
                        </a:spcAft>
                      </a:pPr>
                      <a:r>
                        <a:rPr lang="lv-LV" sz="1600" dirty="0">
                          <a:effectLst/>
                        </a:rPr>
                        <a:t>Ievērojot izvirzīto mērķi, skolēni veido dabā pildāmo uzdevumu nosacījumus. Katru jautājumu apspriež grupā (2 – 3 min), pēc tam īsi uzraksta uz lapas.</a:t>
                      </a:r>
                    </a:p>
                    <a:p>
                      <a:pPr marL="342900" lvl="0" indent="-342900" algn="just">
                        <a:lnSpc>
                          <a:spcPct val="115000"/>
                        </a:lnSpc>
                        <a:spcAft>
                          <a:spcPts val="0"/>
                        </a:spcAft>
                        <a:buFont typeface="Times New Roman"/>
                        <a:buChar char="-"/>
                      </a:pPr>
                      <a:r>
                        <a:rPr lang="lv-LV" sz="1600" dirty="0">
                          <a:effectLst/>
                        </a:rPr>
                        <a:t>izvēlas viena taisnstūra reālos izmērus dabā;</a:t>
                      </a:r>
                    </a:p>
                    <a:p>
                      <a:pPr marL="342900" lvl="0" indent="-342900" algn="just">
                        <a:lnSpc>
                          <a:spcPct val="115000"/>
                        </a:lnSpc>
                        <a:spcAft>
                          <a:spcPts val="0"/>
                        </a:spcAft>
                        <a:buFont typeface="Times New Roman"/>
                        <a:buChar char="-"/>
                      </a:pPr>
                      <a:r>
                        <a:rPr lang="lv-LV" sz="1600" dirty="0">
                          <a:effectLst/>
                        </a:rPr>
                        <a:t>aprēķina, kāds būtu vēlamais mērogs, lai karte tiktu iezīmēta A4 formāta lapā;</a:t>
                      </a:r>
                    </a:p>
                    <a:p>
                      <a:pPr marL="342900" lvl="0" indent="-342900" algn="just">
                        <a:lnSpc>
                          <a:spcPct val="115000"/>
                        </a:lnSpc>
                        <a:spcAft>
                          <a:spcPts val="0"/>
                        </a:spcAft>
                        <a:buFont typeface="Times New Roman"/>
                        <a:buChar char="-"/>
                      </a:pPr>
                      <a:r>
                        <a:rPr lang="lv-LV" sz="1600" dirty="0">
                          <a:effectLst/>
                        </a:rPr>
                        <a:t>piedāvā mērinstrumentu, kā viņi dabā </a:t>
                      </a:r>
                      <a:r>
                        <a:rPr lang="lv-LV" sz="1600" dirty="0" smtClean="0">
                          <a:effectLst/>
                        </a:rPr>
                        <a:t>izmērīs </a:t>
                      </a:r>
                      <a:r>
                        <a:rPr lang="lv-LV" sz="1600" dirty="0">
                          <a:effectLst/>
                        </a:rPr>
                        <a:t>attālumu;</a:t>
                      </a:r>
                    </a:p>
                    <a:p>
                      <a:pPr marL="342900" lvl="0" indent="-342900" algn="just">
                        <a:lnSpc>
                          <a:spcPct val="115000"/>
                        </a:lnSpc>
                        <a:spcAft>
                          <a:spcPts val="0"/>
                        </a:spcAft>
                        <a:buFont typeface="Times New Roman"/>
                        <a:buChar char="-"/>
                      </a:pPr>
                      <a:r>
                        <a:rPr lang="lv-LV" sz="1600" dirty="0">
                          <a:effectLst/>
                        </a:rPr>
                        <a:t>vienojas par objektiem, kurus vajadzētu iekļaut izvēlētajā vietā dabā, lai karte izdotos interesantāka.</a:t>
                      </a:r>
                    </a:p>
                    <a:p>
                      <a:pPr algn="just">
                        <a:lnSpc>
                          <a:spcPct val="115000"/>
                        </a:lnSpc>
                        <a:spcAft>
                          <a:spcPts val="0"/>
                        </a:spcAft>
                      </a:pPr>
                      <a:r>
                        <a:rPr lang="lv-LV" sz="1600" dirty="0">
                          <a:effectLst/>
                        </a:rPr>
                        <a:t> </a:t>
                      </a:r>
                    </a:p>
                    <a:p>
                      <a:pPr algn="just">
                        <a:lnSpc>
                          <a:spcPct val="115000"/>
                        </a:lnSpc>
                        <a:spcAft>
                          <a:spcPts val="0"/>
                        </a:spcAft>
                      </a:pPr>
                      <a:r>
                        <a:rPr lang="lv-LV" sz="1600" dirty="0">
                          <a:effectLst/>
                        </a:rPr>
                        <a:t>Kopā visa klase</a:t>
                      </a:r>
                    </a:p>
                    <a:p>
                      <a:pPr marL="342900" lvl="0" indent="-342900" algn="just">
                        <a:lnSpc>
                          <a:spcPct val="115000"/>
                        </a:lnSpc>
                        <a:spcAft>
                          <a:spcPts val="0"/>
                        </a:spcAft>
                        <a:buFont typeface="Times New Roman"/>
                        <a:buChar char="-"/>
                      </a:pPr>
                      <a:r>
                        <a:rPr lang="lv-LV" sz="1600" dirty="0">
                          <a:effectLst/>
                        </a:rPr>
                        <a:t>vienojas par vienotiem apzīmējumiem objektiem dabā.</a:t>
                      </a:r>
                    </a:p>
                    <a:p>
                      <a:pPr algn="just">
                        <a:lnSpc>
                          <a:spcPct val="115000"/>
                        </a:lnSpc>
                        <a:spcAft>
                          <a:spcPts val="0"/>
                        </a:spcAft>
                      </a:pPr>
                      <a:r>
                        <a:rPr lang="lv-LV" sz="1600" dirty="0">
                          <a:effectLst/>
                        </a:rPr>
                        <a:t> </a:t>
                      </a:r>
                    </a:p>
                    <a:p>
                      <a:pPr algn="just">
                        <a:lnSpc>
                          <a:spcPct val="115000"/>
                        </a:lnSpc>
                        <a:spcAft>
                          <a:spcPts val="0"/>
                        </a:spcAft>
                      </a:pPr>
                      <a:r>
                        <a:rPr lang="lv-LV" sz="1600" dirty="0">
                          <a:effectLst/>
                        </a:rPr>
                        <a:t>Lapas nodod skolotājam. No skolēnu idejām tiks veidota darba lapa stundai dabā .</a:t>
                      </a:r>
                      <a:endParaRPr lang="lv-LV" sz="1600" dirty="0">
                        <a:effectLst/>
                        <a:latin typeface="Calibri"/>
                        <a:ea typeface="Times New Roman"/>
                        <a:cs typeface="Times New Roman"/>
                      </a:endParaRPr>
                    </a:p>
                  </a:txBody>
                  <a:tcPr marL="68580" marR="68580" marT="0" marB="0"/>
                </a:tc>
              </a:tr>
            </a:tbl>
          </a:graphicData>
        </a:graphic>
      </p:graphicFrame>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0272" y="188640"/>
            <a:ext cx="1879873" cy="815898"/>
          </a:xfrm>
          <a:prstGeom prst="rect">
            <a:avLst/>
          </a:prstGeom>
        </p:spPr>
      </p:pic>
      <p:sp>
        <p:nvSpPr>
          <p:cNvPr id="2" name="Footer Placeholder 1"/>
          <p:cNvSpPr>
            <a:spLocks noGrp="1"/>
          </p:cNvSpPr>
          <p:nvPr>
            <p:ph type="ftr" sz="quarter" idx="11"/>
          </p:nvPr>
        </p:nvSpPr>
        <p:spPr/>
        <p:txBody>
          <a:bodyPr/>
          <a:lstStyle/>
          <a:p>
            <a:r>
              <a:rPr lang="sv-SE" smtClean="0"/>
              <a:t>ES Erasmus+ projekts "Inovatīvas mācību metodes kvalitatīvam izglītības procesam" Nr. 2014-1-LV01-KA101-000283</a:t>
            </a:r>
            <a:endParaRPr lang="lv-LV"/>
          </a:p>
        </p:txBody>
      </p:sp>
    </p:spTree>
    <p:extLst>
      <p:ext uri="{BB962C8B-B14F-4D97-AF65-F5344CB8AC3E}">
        <p14:creationId xmlns:p14="http://schemas.microsoft.com/office/powerpoint/2010/main" val="4067597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71170591"/>
              </p:ext>
            </p:extLst>
          </p:nvPr>
        </p:nvGraphicFramePr>
        <p:xfrm>
          <a:off x="251520" y="1004538"/>
          <a:ext cx="8496944" cy="4440686"/>
        </p:xfrm>
        <a:graphic>
          <a:graphicData uri="http://schemas.openxmlformats.org/drawingml/2006/table">
            <a:tbl>
              <a:tblPr firstRow="1" firstCol="1" bandRow="1">
                <a:tableStyleId>{5C22544A-7EE6-4342-B048-85BDC9FD1C3A}</a:tableStyleId>
              </a:tblPr>
              <a:tblGrid>
                <a:gridCol w="8496944"/>
              </a:tblGrid>
              <a:tr h="1103986">
                <a:tc>
                  <a:txBody>
                    <a:bodyPr/>
                    <a:lstStyle/>
                    <a:p>
                      <a:pPr algn="just">
                        <a:lnSpc>
                          <a:spcPct val="115000"/>
                        </a:lnSpc>
                        <a:spcAft>
                          <a:spcPts val="0"/>
                        </a:spcAft>
                      </a:pPr>
                      <a:r>
                        <a:rPr lang="lv-LV" sz="1800" dirty="0">
                          <a:effectLst/>
                        </a:rPr>
                        <a:t>Kopīgi pārlūkojam un pārrunājam visu plānošanas darbu – vai stundas ieplānotais darbs ir izdarīts, vai viss ir izdevies, pie kā būtu vēl jāpiestrādā.</a:t>
                      </a:r>
                      <a:endParaRPr lang="lv-LV" sz="1800" dirty="0">
                        <a:effectLst/>
                        <a:latin typeface="Calibri"/>
                        <a:ea typeface="Times New Roman"/>
                        <a:cs typeface="Times New Roman"/>
                      </a:endParaRPr>
                    </a:p>
                  </a:txBody>
                  <a:tcPr marL="68580" marR="68580" marT="0" marB="0"/>
                </a:tc>
              </a:tr>
              <a:tr h="727744">
                <a:tc>
                  <a:txBody>
                    <a:bodyPr/>
                    <a:lstStyle/>
                    <a:p>
                      <a:pPr algn="just">
                        <a:lnSpc>
                          <a:spcPct val="115000"/>
                        </a:lnSpc>
                        <a:spcAft>
                          <a:spcPts val="0"/>
                        </a:spcAft>
                      </a:pPr>
                      <a:r>
                        <a:rPr lang="lv-LV" sz="1800">
                          <a:effectLst/>
                        </a:rPr>
                        <a:t>Stundas noslēgumā skolotājs velta motivējošus vārdus par padarīto, izceļ arī trūkumus, bet uzslavē arī par labi izdarīto.</a:t>
                      </a:r>
                      <a:endParaRPr lang="lv-LV" sz="1800">
                        <a:effectLst/>
                        <a:latin typeface="Calibri"/>
                        <a:ea typeface="Times New Roman"/>
                        <a:cs typeface="Times New Roman"/>
                      </a:endParaRPr>
                    </a:p>
                  </a:txBody>
                  <a:tcPr marL="68580" marR="68580" marT="0" marB="0"/>
                </a:tc>
              </a:tr>
              <a:tr h="2608956">
                <a:tc>
                  <a:txBody>
                    <a:bodyPr/>
                    <a:lstStyle/>
                    <a:p>
                      <a:pPr algn="just">
                        <a:lnSpc>
                          <a:spcPct val="115000"/>
                        </a:lnSpc>
                        <a:spcAft>
                          <a:spcPts val="0"/>
                        </a:spcAft>
                      </a:pPr>
                      <a:r>
                        <a:rPr lang="lv-LV" sz="1800" dirty="0">
                          <a:effectLst/>
                        </a:rPr>
                        <a:t>Secinājums: lai izdotos labas un ļoti labas lietas, realizētos interesantas idejas, lai mācību process arī matemātikā paliktu interesantāks, klasē visiem skolēniem un skolotājam ir jāsadarbojas, kopīgi jādomā, jāspriež, jāplāno, jāizvēlas un jāveido, jābūt atvērtiem jaunām idejām, jāklausās vienam otrā – </a:t>
                      </a:r>
                      <a:r>
                        <a:rPr lang="lv-LV" sz="1800" dirty="0" smtClean="0">
                          <a:effectLst/>
                        </a:rPr>
                        <a:t>tātad </a:t>
                      </a:r>
                      <a:r>
                        <a:rPr lang="lv-LV" sz="1800" dirty="0">
                          <a:effectLst/>
                        </a:rPr>
                        <a:t>visiem jālīdzdarbojas. Tad arī mācību process tiks dažādots, visiem būs interesanti un vieglāk būs uzņemt jaunas zināšanas. </a:t>
                      </a:r>
                      <a:endParaRPr lang="lv-LV" sz="1800" dirty="0">
                        <a:effectLst/>
                        <a:latin typeface="Calibri"/>
                        <a:ea typeface="Times New Roman"/>
                        <a:cs typeface="Times New Roman"/>
                      </a:endParaRPr>
                    </a:p>
                  </a:txBody>
                  <a:tcPr marL="68580" marR="68580" marT="0" marB="0"/>
                </a:tc>
              </a:tr>
            </a:tbl>
          </a:graphicData>
        </a:graphic>
      </p:graphicFrame>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0272" y="188640"/>
            <a:ext cx="1879873" cy="815898"/>
          </a:xfrm>
          <a:prstGeom prst="rect">
            <a:avLst/>
          </a:prstGeom>
        </p:spPr>
      </p:pic>
      <p:sp>
        <p:nvSpPr>
          <p:cNvPr id="2" name="Footer Placeholder 1"/>
          <p:cNvSpPr>
            <a:spLocks noGrp="1"/>
          </p:cNvSpPr>
          <p:nvPr>
            <p:ph type="ftr" sz="quarter" idx="11"/>
          </p:nvPr>
        </p:nvSpPr>
        <p:spPr/>
        <p:txBody>
          <a:bodyPr/>
          <a:lstStyle/>
          <a:p>
            <a:r>
              <a:rPr lang="sv-SE" smtClean="0"/>
              <a:t>ES Erasmus+ projekts "Inovatīvas mācību metodes kvalitatīvam izglītības procesam" Nr. 2014-1-LV01-KA101-000283</a:t>
            </a:r>
            <a:endParaRPr lang="lv-LV"/>
          </a:p>
        </p:txBody>
      </p:sp>
    </p:spTree>
    <p:extLst>
      <p:ext uri="{BB962C8B-B14F-4D97-AF65-F5344CB8AC3E}">
        <p14:creationId xmlns:p14="http://schemas.microsoft.com/office/powerpoint/2010/main" val="10391307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23</TotalTime>
  <Words>934</Words>
  <Application>Microsoft Office PowerPoint</Application>
  <PresentationFormat>On-screen Show (4:3)</PresentationFormat>
  <Paragraphs>90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Austin</vt:lpstr>
      <vt:lpstr>Inovatīvas metodes matemātikā</vt:lpstr>
      <vt:lpstr>KARTES VEIDOŠANA DABĀ (I)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KARTES VEIDOŠANA DABĀ (II)</vt:lpstr>
      <vt:lpstr>Darba uzdevumi</vt:lpstr>
      <vt:lpstr>PowerPoint Presentation</vt:lpstr>
    </vt:vector>
  </TitlesOfParts>
  <Company>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Inovatīvas metodes matemātikā</dc:title>
  <dc:creator>hbriede</dc:creator>
  <cp:lastModifiedBy>hbriede</cp:lastModifiedBy>
  <cp:revision>5</cp:revision>
  <dcterms:created xsi:type="dcterms:W3CDTF">2015-06-09T10:35:55Z</dcterms:created>
  <dcterms:modified xsi:type="dcterms:W3CDTF">2015-06-10T11:31:01Z</dcterms:modified>
</cp:coreProperties>
</file>