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6EF1F-D7F5-4DC7-873A-33DAECED292E}" type="datetimeFigureOut">
              <a:rPr lang="lv-LV" smtClean="0"/>
              <a:t>10.06.2015</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6AC10-5CF7-48D8-8CB0-CF162757C98C}" type="slidenum">
              <a:rPr lang="lv-LV" smtClean="0"/>
              <a:t>‹#›</a:t>
            </a:fld>
            <a:endParaRPr lang="lv-LV"/>
          </a:p>
        </p:txBody>
      </p:sp>
    </p:spTree>
    <p:extLst>
      <p:ext uri="{BB962C8B-B14F-4D97-AF65-F5344CB8AC3E}">
        <p14:creationId xmlns:p14="http://schemas.microsoft.com/office/powerpoint/2010/main" val="40074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5E924F6-7A47-4879-8923-41957260436C}" type="datetime1">
              <a:rPr lang="lv-LV" smtClean="0"/>
              <a:t>10.06.2015</a:t>
            </a:fld>
            <a:endParaRPr lang="lv-LV"/>
          </a:p>
        </p:txBody>
      </p:sp>
      <p:sp>
        <p:nvSpPr>
          <p:cNvPr id="8" name="Slide Number Placeholder 7"/>
          <p:cNvSpPr>
            <a:spLocks noGrp="1"/>
          </p:cNvSpPr>
          <p:nvPr>
            <p:ph type="sldNum" sz="quarter" idx="11"/>
          </p:nvPr>
        </p:nvSpPr>
        <p:spPr/>
        <p:txBody>
          <a:bodyPr/>
          <a:lstStyle/>
          <a:p>
            <a:fld id="{72C1689E-68FD-44FA-9469-B01CFBB490C9}" type="slidenum">
              <a:rPr lang="lv-LV" smtClean="0"/>
              <a:t>‹#›</a:t>
            </a:fld>
            <a:endParaRPr lang="lv-LV"/>
          </a:p>
        </p:txBody>
      </p:sp>
      <p:sp>
        <p:nvSpPr>
          <p:cNvPr id="9" name="Footer Placeholder 8"/>
          <p:cNvSpPr>
            <a:spLocks noGrp="1"/>
          </p:cNvSpPr>
          <p:nvPr>
            <p:ph type="ftr" sz="quarter" idx="12"/>
          </p:nvPr>
        </p:nvSpPr>
        <p:spPr/>
        <p:txBody>
          <a:bodyPr/>
          <a:lstStyle/>
          <a:p>
            <a:r>
              <a:rPr lang="sv-SE" smtClean="0"/>
              <a:t>ES Erasmus+ projekts "Inovatīvas mācību metodes kvalitatīvam izglītības procesam" Nr. 2014-1-LV01-KA101-000283</a:t>
            </a:r>
            <a:endParaRPr lang="lv-LV"/>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90984E-346E-4E98-82EA-878D554B6157}" type="datetime1">
              <a:rPr lang="lv-LV" smtClean="0"/>
              <a:t>10.06.2015</a:t>
            </a:fld>
            <a:endParaRPr lang="lv-LV"/>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6" name="Slide Number Placeholder 5"/>
          <p:cNvSpPr>
            <a:spLocks noGrp="1"/>
          </p:cNvSpPr>
          <p:nvPr>
            <p:ph type="sldNum" sz="quarter" idx="12"/>
          </p:nvPr>
        </p:nvSpPr>
        <p:spPr/>
        <p:txBody>
          <a:bodyPr/>
          <a:lstStyle/>
          <a:p>
            <a:fld id="{72C1689E-68FD-44FA-9469-B01CFBB490C9}" type="slidenum">
              <a:rPr lang="lv-LV" smtClean="0"/>
              <a:t>‹#›</a:t>
            </a:fld>
            <a:endParaRPr lang="lv-LV"/>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4AFA8-76BC-4BC8-9578-7C3AE616192A}" type="datetime1">
              <a:rPr lang="lv-LV" smtClean="0"/>
              <a:t>10.06.2015</a:t>
            </a:fld>
            <a:endParaRPr lang="lv-LV"/>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6" name="Slide Number Placeholder 5"/>
          <p:cNvSpPr>
            <a:spLocks noGrp="1"/>
          </p:cNvSpPr>
          <p:nvPr>
            <p:ph type="sldNum" sz="quarter" idx="12"/>
          </p:nvPr>
        </p:nvSpPr>
        <p:spPr/>
        <p:txBody>
          <a:bodyPr/>
          <a:lstStyle/>
          <a:p>
            <a:fld id="{72C1689E-68FD-44FA-9469-B01CFBB490C9}" type="slidenum">
              <a:rPr lang="lv-LV" smtClean="0"/>
              <a:t>‹#›</a:t>
            </a:fld>
            <a:endParaRPr lang="lv-LV"/>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59A662D-2D3E-4D8A-B5D4-32CD0FBF8D71}" type="datetime1">
              <a:rPr lang="lv-LV" smtClean="0"/>
              <a:t>10.06.2015</a:t>
            </a:fld>
            <a:endParaRPr lang="lv-LV"/>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6" name="Slide Number Placeholder 5"/>
          <p:cNvSpPr>
            <a:spLocks noGrp="1"/>
          </p:cNvSpPr>
          <p:nvPr>
            <p:ph type="sldNum" sz="quarter" idx="12"/>
          </p:nvPr>
        </p:nvSpPr>
        <p:spPr/>
        <p:txBody>
          <a:bodyPr/>
          <a:lstStyle/>
          <a:p>
            <a:fld id="{72C1689E-68FD-44FA-9469-B01CFBB490C9}" type="slidenum">
              <a:rPr lang="lv-LV" smtClean="0"/>
              <a:t>‹#›</a:t>
            </a:fld>
            <a:endParaRPr lang="lv-LV"/>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D004FB-63E8-4180-B607-E61E92A9311B}" type="datetime1">
              <a:rPr lang="lv-LV" smtClean="0"/>
              <a:t>10.06.2015</a:t>
            </a:fld>
            <a:endParaRPr lang="lv-LV"/>
          </a:p>
        </p:txBody>
      </p:sp>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6" name="Slide Number Placeholder 5"/>
          <p:cNvSpPr>
            <a:spLocks noGrp="1"/>
          </p:cNvSpPr>
          <p:nvPr>
            <p:ph type="sldNum" sz="quarter" idx="12"/>
          </p:nvPr>
        </p:nvSpPr>
        <p:spPr/>
        <p:txBody>
          <a:bodyPr/>
          <a:lstStyle/>
          <a:p>
            <a:fld id="{72C1689E-68FD-44FA-9469-B01CFBB490C9}" type="slidenum">
              <a:rPr lang="lv-LV" smtClean="0"/>
              <a:t>‹#›</a:t>
            </a:fld>
            <a:endParaRPr lang="lv-LV"/>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7CF9B27-238C-4323-9CCF-A415D64DC643}" type="datetime1">
              <a:rPr lang="lv-LV" smtClean="0"/>
              <a:t>10.06.2015</a:t>
            </a:fld>
            <a:endParaRPr lang="lv-LV"/>
          </a:p>
        </p:txBody>
      </p:sp>
      <p:sp>
        <p:nvSpPr>
          <p:cNvPr id="6" name="Footer Placeholder 5"/>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7" name="Slide Number Placeholder 6"/>
          <p:cNvSpPr>
            <a:spLocks noGrp="1"/>
          </p:cNvSpPr>
          <p:nvPr>
            <p:ph type="sldNum" sz="quarter" idx="12"/>
          </p:nvPr>
        </p:nvSpPr>
        <p:spPr/>
        <p:txBody>
          <a:bodyPr/>
          <a:lstStyle/>
          <a:p>
            <a:fld id="{72C1689E-68FD-44FA-9469-B01CFBB490C9}" type="slidenum">
              <a:rPr lang="lv-LV" smtClean="0"/>
              <a:t>‹#›</a:t>
            </a:fld>
            <a:endParaRPr lang="lv-LV"/>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C15924B-5AC7-4886-BB67-903F10EF8843}" type="datetime1">
              <a:rPr lang="lv-LV" smtClean="0"/>
              <a:t>10.06.2015</a:t>
            </a:fld>
            <a:endParaRPr lang="lv-LV"/>
          </a:p>
        </p:txBody>
      </p:sp>
      <p:sp>
        <p:nvSpPr>
          <p:cNvPr id="8" name="Footer Placeholder 7"/>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9" name="Slide Number Placeholder 8"/>
          <p:cNvSpPr>
            <a:spLocks noGrp="1"/>
          </p:cNvSpPr>
          <p:nvPr>
            <p:ph type="sldNum" sz="quarter" idx="12"/>
          </p:nvPr>
        </p:nvSpPr>
        <p:spPr/>
        <p:txBody>
          <a:bodyPr/>
          <a:lstStyle/>
          <a:p>
            <a:fld id="{72C1689E-68FD-44FA-9469-B01CFBB490C9}" type="slidenum">
              <a:rPr lang="lv-LV" smtClean="0"/>
              <a:t>‹#›</a:t>
            </a:fld>
            <a:endParaRPr lang="lv-LV"/>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1C8DCC-10B0-4D46-9208-A0D4EBC7ECF7}" type="datetime1">
              <a:rPr lang="lv-LV" smtClean="0"/>
              <a:t>10.06.2015</a:t>
            </a:fld>
            <a:endParaRPr lang="lv-LV"/>
          </a:p>
        </p:txBody>
      </p:sp>
      <p:sp>
        <p:nvSpPr>
          <p:cNvPr id="4" name="Footer Placeholder 3"/>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5" name="Slide Number Placeholder 4"/>
          <p:cNvSpPr>
            <a:spLocks noGrp="1"/>
          </p:cNvSpPr>
          <p:nvPr>
            <p:ph type="sldNum" sz="quarter" idx="12"/>
          </p:nvPr>
        </p:nvSpPr>
        <p:spPr/>
        <p:txBody>
          <a:bodyPr/>
          <a:lstStyle/>
          <a:p>
            <a:fld id="{72C1689E-68FD-44FA-9469-B01CFBB490C9}" type="slidenum">
              <a:rPr lang="lv-LV" smtClean="0"/>
              <a:t>‹#›</a:t>
            </a:fld>
            <a:endParaRPr lang="lv-LV"/>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F53A7-DE4B-4DC9-BC06-ADBE1BED02DF}" type="datetime1">
              <a:rPr lang="lv-LV" smtClean="0"/>
              <a:t>10.06.2015</a:t>
            </a:fld>
            <a:endParaRPr lang="lv-LV"/>
          </a:p>
        </p:txBody>
      </p:sp>
      <p:sp>
        <p:nvSpPr>
          <p:cNvPr id="3" name="Footer Placeholder 2"/>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4" name="Slide Number Placeholder 3"/>
          <p:cNvSpPr>
            <a:spLocks noGrp="1"/>
          </p:cNvSpPr>
          <p:nvPr>
            <p:ph type="sldNum" sz="quarter" idx="12"/>
          </p:nvPr>
        </p:nvSpPr>
        <p:spPr/>
        <p:txBody>
          <a:bodyPr/>
          <a:lstStyle/>
          <a:p>
            <a:fld id="{72C1689E-68FD-44FA-9469-B01CFBB490C9}" type="slidenum">
              <a:rPr lang="lv-LV" smtClean="0"/>
              <a:t>‹#›</a:t>
            </a:fld>
            <a:endParaRPr lang="lv-LV"/>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7625C-8534-4FAE-BCE6-6152701AACF0}" type="datetime1">
              <a:rPr lang="lv-LV" smtClean="0"/>
              <a:t>10.06.2015</a:t>
            </a:fld>
            <a:endParaRPr lang="lv-LV"/>
          </a:p>
        </p:txBody>
      </p:sp>
      <p:sp>
        <p:nvSpPr>
          <p:cNvPr id="6" name="Footer Placeholder 5"/>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7" name="Slide Number Placeholder 6"/>
          <p:cNvSpPr>
            <a:spLocks noGrp="1"/>
          </p:cNvSpPr>
          <p:nvPr>
            <p:ph type="sldNum" sz="quarter" idx="12"/>
          </p:nvPr>
        </p:nvSpPr>
        <p:spPr/>
        <p:txBody>
          <a:bodyPr/>
          <a:lstStyle/>
          <a:p>
            <a:fld id="{72C1689E-68FD-44FA-9469-B01CFBB490C9}" type="slidenum">
              <a:rPr lang="lv-LV" smtClean="0"/>
              <a:t>‹#›</a:t>
            </a:fld>
            <a:endParaRPr lang="lv-LV"/>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FFE87-2693-4655-9C86-82111FD2320C}" type="datetime1">
              <a:rPr lang="lv-LV" smtClean="0"/>
              <a:t>10.06.2015</a:t>
            </a:fld>
            <a:endParaRPr lang="lv-LV"/>
          </a:p>
        </p:txBody>
      </p:sp>
      <p:sp>
        <p:nvSpPr>
          <p:cNvPr id="6" name="Footer Placeholder 5"/>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
        <p:nvSpPr>
          <p:cNvPr id="7" name="Slide Number Placeholder 6"/>
          <p:cNvSpPr>
            <a:spLocks noGrp="1"/>
          </p:cNvSpPr>
          <p:nvPr>
            <p:ph type="sldNum" sz="quarter" idx="12"/>
          </p:nvPr>
        </p:nvSpPr>
        <p:spPr/>
        <p:txBody>
          <a:bodyPr/>
          <a:lstStyle/>
          <a:p>
            <a:fld id="{72C1689E-68FD-44FA-9469-B01CFBB490C9}" type="slidenum">
              <a:rPr lang="lv-LV" smtClean="0"/>
              <a:t>‹#›</a:t>
            </a:fld>
            <a:endParaRPr lang="lv-LV"/>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59054DE-FA2E-43D9-8A4D-3FFC6A242C62}" type="datetime1">
              <a:rPr lang="lv-LV" smtClean="0"/>
              <a:t>10.06.2015</a:t>
            </a:fld>
            <a:endParaRPr lang="lv-LV"/>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sv-SE" smtClean="0"/>
              <a:t>ES Erasmus+ projekts "Inovatīvas mācību metodes kvalitatīvam izglītības procesam" Nr. 2014-1-LV01-KA101-000283</a:t>
            </a:r>
            <a:endParaRPr lang="lv-LV"/>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2C1689E-68FD-44FA-9469-B01CFBB490C9}" type="slidenum">
              <a:rPr lang="lv-LV" smtClean="0"/>
              <a:t>‹#›</a:t>
            </a:fld>
            <a:endParaRPr lang="lv-LV"/>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2" name="Title 1"/>
          <p:cNvSpPr>
            <a:spLocks noGrp="1"/>
          </p:cNvSpPr>
          <p:nvPr>
            <p:ph type="ctrTitle"/>
          </p:nvPr>
        </p:nvSpPr>
        <p:spPr>
          <a:xfrm>
            <a:off x="685800" y="260648"/>
            <a:ext cx="8278688" cy="3384375"/>
          </a:xfrm>
        </p:spPr>
        <p:txBody>
          <a:bodyPr/>
          <a:lstStyle/>
          <a:p>
            <a:r>
              <a:rPr lang="lv-LV" sz="3600" dirty="0" smtClean="0"/>
              <a:t/>
            </a:r>
            <a:br>
              <a:rPr lang="lv-LV" sz="3600" dirty="0" smtClean="0"/>
            </a:br>
            <a:r>
              <a:rPr lang="lv-LV" sz="3600" dirty="0"/>
              <a:t/>
            </a:r>
            <a:br>
              <a:rPr lang="lv-LV" sz="3600" dirty="0"/>
            </a:br>
            <a:r>
              <a:rPr lang="lv-LV" sz="3600" dirty="0" smtClean="0"/>
              <a:t/>
            </a:r>
            <a:br>
              <a:rPr lang="lv-LV" sz="3600" dirty="0" smtClean="0"/>
            </a:br>
            <a:r>
              <a:rPr lang="lv-LV" sz="3600" dirty="0" smtClean="0"/>
              <a:t/>
            </a:r>
            <a:br>
              <a:rPr lang="lv-LV" sz="3600" dirty="0" smtClean="0"/>
            </a:br>
            <a:r>
              <a:rPr lang="lv-LV" sz="3600" dirty="0"/>
              <a:t/>
            </a:r>
            <a:br>
              <a:rPr lang="lv-LV" sz="3600" dirty="0"/>
            </a:br>
            <a:r>
              <a:rPr lang="lv-LV" sz="3600" dirty="0" smtClean="0"/>
              <a:t>A</a:t>
            </a:r>
            <a:r>
              <a:rPr lang="en-GB" sz="3600" dirty="0" err="1" smtClean="0"/>
              <a:t>pplying</a:t>
            </a:r>
            <a:r>
              <a:rPr lang="en-GB" sz="3600" dirty="0" smtClean="0"/>
              <a:t> innovative methods </a:t>
            </a:r>
            <a:r>
              <a:rPr lang="lv-LV" sz="3600" dirty="0" smtClean="0"/>
              <a:t/>
            </a:r>
            <a:br>
              <a:rPr lang="lv-LV" sz="3600" dirty="0" smtClean="0"/>
            </a:br>
            <a:r>
              <a:rPr lang="en-GB" sz="3600" dirty="0" smtClean="0"/>
              <a:t>and creative approach in English lessons within the framework of the project mobility to </a:t>
            </a:r>
            <a:r>
              <a:rPr lang="en-GB" sz="3600" dirty="0" err="1" smtClean="0"/>
              <a:t>Kilimli</a:t>
            </a:r>
            <a:r>
              <a:rPr lang="en-GB" sz="3600" dirty="0" smtClean="0"/>
              <a:t> primary school, Turkey</a:t>
            </a:r>
            <a:r>
              <a:rPr lang="lv-LV" sz="3600" dirty="0"/>
              <a:t/>
            </a:r>
            <a:br>
              <a:rPr lang="lv-LV" sz="3600" dirty="0"/>
            </a:br>
            <a:r>
              <a:rPr lang="lv-LV" sz="3600" dirty="0" err="1" smtClean="0"/>
              <a:t>Study</a:t>
            </a:r>
            <a:r>
              <a:rPr lang="lv-LV" sz="3600" dirty="0" smtClean="0"/>
              <a:t> </a:t>
            </a:r>
            <a:r>
              <a:rPr lang="lv-LV" sz="3600" dirty="0" err="1" smtClean="0"/>
              <a:t>Year</a:t>
            </a:r>
            <a:r>
              <a:rPr lang="lv-LV" sz="3600" dirty="0" smtClean="0"/>
              <a:t> 2014/2015</a:t>
            </a:r>
            <a:endParaRPr lang="en-GB" sz="3600" dirty="0"/>
          </a:p>
        </p:txBody>
      </p:sp>
      <p:sp>
        <p:nvSpPr>
          <p:cNvPr id="3" name="Subtitle 2"/>
          <p:cNvSpPr>
            <a:spLocks noGrp="1"/>
          </p:cNvSpPr>
          <p:nvPr>
            <p:ph type="subTitle" idx="1"/>
          </p:nvPr>
        </p:nvSpPr>
        <p:spPr>
          <a:xfrm>
            <a:off x="4644008" y="4941168"/>
            <a:ext cx="4320480" cy="1231032"/>
          </a:xfrm>
        </p:spPr>
        <p:txBody>
          <a:bodyPr/>
          <a:lstStyle/>
          <a:p>
            <a:r>
              <a:rPr lang="lv-LV" dirty="0" smtClean="0">
                <a:solidFill>
                  <a:schemeClr val="tx2">
                    <a:lumMod val="75000"/>
                  </a:schemeClr>
                </a:solidFill>
              </a:rPr>
              <a:t>EVITA MACULĒVIČA, </a:t>
            </a:r>
          </a:p>
          <a:p>
            <a:r>
              <a:rPr lang="lv-LV" dirty="0" err="1">
                <a:solidFill>
                  <a:schemeClr val="tx2">
                    <a:lumMod val="75000"/>
                  </a:schemeClr>
                </a:solidFill>
              </a:rPr>
              <a:t>T</a:t>
            </a:r>
            <a:r>
              <a:rPr lang="lv-LV" dirty="0" err="1" smtClean="0">
                <a:solidFill>
                  <a:schemeClr val="tx2">
                    <a:lumMod val="75000"/>
                  </a:schemeClr>
                </a:solidFill>
              </a:rPr>
              <a:t>eacher</a:t>
            </a:r>
            <a:r>
              <a:rPr lang="lv-LV" dirty="0" smtClean="0">
                <a:solidFill>
                  <a:schemeClr val="tx2">
                    <a:lumMod val="75000"/>
                  </a:schemeClr>
                </a:solidFill>
              </a:rPr>
              <a:t> </a:t>
            </a:r>
            <a:r>
              <a:rPr lang="lv-LV" dirty="0" err="1" smtClean="0">
                <a:solidFill>
                  <a:schemeClr val="tx2">
                    <a:lumMod val="75000"/>
                  </a:schemeClr>
                </a:solidFill>
              </a:rPr>
              <a:t>of</a:t>
            </a:r>
            <a:r>
              <a:rPr lang="lv-LV" dirty="0" smtClean="0">
                <a:solidFill>
                  <a:schemeClr val="tx2">
                    <a:lumMod val="75000"/>
                  </a:schemeClr>
                </a:solidFill>
              </a:rPr>
              <a:t> </a:t>
            </a:r>
            <a:r>
              <a:rPr lang="lv-LV" dirty="0" err="1" smtClean="0">
                <a:solidFill>
                  <a:schemeClr val="tx2">
                    <a:lumMod val="75000"/>
                  </a:schemeClr>
                </a:solidFill>
              </a:rPr>
              <a:t>English</a:t>
            </a:r>
            <a:endParaRPr lang="lv-LV" dirty="0">
              <a:solidFill>
                <a:schemeClr val="tx2">
                  <a:lumMod val="75000"/>
                </a:schemeClr>
              </a:solidFill>
            </a:endParaRPr>
          </a:p>
        </p:txBody>
      </p:sp>
      <p:sp>
        <p:nvSpPr>
          <p:cNvPr id="5" name="Footer Placeholder 4"/>
          <p:cNvSpPr>
            <a:spLocks noGrp="1"/>
          </p:cNvSpPr>
          <p:nvPr>
            <p:ph type="ftr" sz="quarter" idx="12"/>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3203145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92088"/>
          </a:xfrm>
        </p:spPr>
        <p:txBody>
          <a:bodyPr/>
          <a:lstStyle/>
          <a:p>
            <a:pPr algn="l"/>
            <a:r>
              <a:rPr lang="en-GB" sz="4000" dirty="0" smtClean="0"/>
              <a:t>2. Selection of visual materials</a:t>
            </a:r>
            <a:endParaRPr lang="en-GB" sz="4000" dirty="0"/>
          </a:p>
        </p:txBody>
      </p:sp>
      <p:sp>
        <p:nvSpPr>
          <p:cNvPr id="3" name="Content Placeholder 2"/>
          <p:cNvSpPr>
            <a:spLocks noGrp="1"/>
          </p:cNvSpPr>
          <p:nvPr>
            <p:ph idx="1"/>
          </p:nvPr>
        </p:nvSpPr>
        <p:spPr>
          <a:xfrm>
            <a:off x="457200" y="1052736"/>
            <a:ext cx="8229600" cy="5073427"/>
          </a:xfrm>
        </p:spPr>
        <p:txBody>
          <a:bodyPr>
            <a:normAutofit lnSpcReduction="10000"/>
          </a:bodyPr>
          <a:lstStyle/>
          <a:p>
            <a:pPr algn="just"/>
            <a:r>
              <a:rPr lang="lv-LV" dirty="0" err="1" smtClean="0"/>
              <a:t>In</a:t>
            </a:r>
            <a:r>
              <a:rPr lang="lv-LV" dirty="0" smtClean="0"/>
              <a:t> </a:t>
            </a:r>
            <a:r>
              <a:rPr lang="lv-LV" dirty="0" err="1" smtClean="0"/>
              <a:t>order</a:t>
            </a:r>
            <a:r>
              <a:rPr lang="lv-LV" dirty="0" smtClean="0"/>
              <a:t> to </a:t>
            </a:r>
            <a:r>
              <a:rPr lang="lv-LV" dirty="0" err="1" smtClean="0"/>
              <a:t>initiate</a:t>
            </a:r>
            <a:r>
              <a:rPr lang="lv-LV" dirty="0" smtClean="0"/>
              <a:t> </a:t>
            </a:r>
            <a:r>
              <a:rPr lang="lv-LV" dirty="0" err="1" smtClean="0"/>
              <a:t>the</a:t>
            </a:r>
            <a:r>
              <a:rPr lang="lv-LV" dirty="0" smtClean="0"/>
              <a:t> </a:t>
            </a:r>
            <a:r>
              <a:rPr lang="lv-LV" dirty="0" err="1" smtClean="0"/>
              <a:t>conersation</a:t>
            </a:r>
            <a:r>
              <a:rPr lang="lv-LV" dirty="0" smtClean="0"/>
              <a:t> </a:t>
            </a:r>
            <a:r>
              <a:rPr lang="lv-LV" dirty="0" err="1" smtClean="0"/>
              <a:t>in</a:t>
            </a:r>
            <a:r>
              <a:rPr lang="lv-LV" dirty="0" smtClean="0"/>
              <a:t> </a:t>
            </a:r>
            <a:r>
              <a:rPr lang="lv-LV" dirty="0" err="1" smtClean="0"/>
              <a:t>the</a:t>
            </a:r>
            <a:r>
              <a:rPr lang="lv-LV" dirty="0" smtClean="0"/>
              <a:t> </a:t>
            </a:r>
            <a:r>
              <a:rPr lang="lv-LV" dirty="0" err="1" smtClean="0"/>
              <a:t>class</a:t>
            </a:r>
            <a:r>
              <a:rPr lang="lv-LV" dirty="0" smtClean="0"/>
              <a:t> it </a:t>
            </a:r>
            <a:r>
              <a:rPr lang="lv-LV" dirty="0" err="1" smtClean="0"/>
              <a:t>is</a:t>
            </a:r>
            <a:r>
              <a:rPr lang="lv-LV" dirty="0" smtClean="0"/>
              <a:t> </a:t>
            </a:r>
            <a:r>
              <a:rPr lang="lv-LV" dirty="0" err="1" smtClean="0"/>
              <a:t>very</a:t>
            </a:r>
            <a:r>
              <a:rPr lang="lv-LV" dirty="0" smtClean="0"/>
              <a:t> </a:t>
            </a:r>
            <a:r>
              <a:rPr lang="lv-LV" dirty="0" err="1" smtClean="0"/>
              <a:t>important</a:t>
            </a:r>
            <a:r>
              <a:rPr lang="lv-LV" dirty="0" smtClean="0"/>
              <a:t> to </a:t>
            </a:r>
            <a:r>
              <a:rPr lang="lv-LV" dirty="0" err="1" smtClean="0"/>
              <a:t>find</a:t>
            </a:r>
            <a:r>
              <a:rPr lang="lv-LV" dirty="0" smtClean="0"/>
              <a:t> a stimulus </a:t>
            </a:r>
            <a:r>
              <a:rPr lang="lv-LV" dirty="0" err="1" smtClean="0"/>
              <a:t>that</a:t>
            </a:r>
            <a:r>
              <a:rPr lang="lv-LV" dirty="0" smtClean="0"/>
              <a:t> </a:t>
            </a:r>
            <a:r>
              <a:rPr lang="lv-LV" dirty="0" err="1" smtClean="0"/>
              <a:t>coul</a:t>
            </a:r>
            <a:r>
              <a:rPr lang="lv-LV" dirty="0" smtClean="0"/>
              <a:t> ‘</a:t>
            </a:r>
            <a:r>
              <a:rPr lang="lv-LV" dirty="0" err="1" smtClean="0"/>
              <a:t>force</a:t>
            </a:r>
            <a:r>
              <a:rPr lang="lv-LV" dirty="0" smtClean="0"/>
              <a:t>’ </a:t>
            </a:r>
            <a:r>
              <a:rPr lang="lv-LV" dirty="0" err="1" smtClean="0"/>
              <a:t>pupils</a:t>
            </a:r>
            <a:r>
              <a:rPr lang="lv-LV" dirty="0" smtClean="0"/>
              <a:t> </a:t>
            </a:r>
            <a:r>
              <a:rPr lang="lv-LV" dirty="0" err="1" smtClean="0"/>
              <a:t>speak</a:t>
            </a:r>
            <a:r>
              <a:rPr lang="lv-LV" dirty="0" smtClean="0"/>
              <a:t>. </a:t>
            </a:r>
            <a:r>
              <a:rPr lang="lv-LV" dirty="0" err="1" smtClean="0"/>
              <a:t>The</a:t>
            </a:r>
            <a:r>
              <a:rPr lang="lv-LV" dirty="0" smtClean="0"/>
              <a:t> </a:t>
            </a:r>
            <a:r>
              <a:rPr lang="lv-LV" dirty="0" err="1" smtClean="0"/>
              <a:t>selection</a:t>
            </a:r>
            <a:r>
              <a:rPr lang="lv-LV" dirty="0" smtClean="0"/>
              <a:t> </a:t>
            </a:r>
            <a:r>
              <a:rPr lang="lv-LV" dirty="0" err="1" smtClean="0"/>
              <a:t>of</a:t>
            </a:r>
            <a:r>
              <a:rPr lang="lv-LV" dirty="0" smtClean="0"/>
              <a:t> </a:t>
            </a:r>
            <a:r>
              <a:rPr lang="lv-LV" dirty="0" err="1" smtClean="0"/>
              <a:t>such</a:t>
            </a:r>
            <a:r>
              <a:rPr lang="lv-LV" dirty="0" smtClean="0"/>
              <a:t> </a:t>
            </a:r>
            <a:r>
              <a:rPr lang="lv-LV" dirty="0" err="1" smtClean="0"/>
              <a:t>material</a:t>
            </a:r>
            <a:r>
              <a:rPr lang="lv-LV" dirty="0" smtClean="0"/>
              <a:t> </a:t>
            </a:r>
            <a:r>
              <a:rPr lang="lv-LV" dirty="0" err="1" smtClean="0"/>
              <a:t>is</a:t>
            </a:r>
            <a:r>
              <a:rPr lang="lv-LV" dirty="0" smtClean="0"/>
              <a:t> </a:t>
            </a:r>
            <a:r>
              <a:rPr lang="lv-LV" dirty="0" err="1" smtClean="0"/>
              <a:t>very</a:t>
            </a:r>
            <a:r>
              <a:rPr lang="lv-LV" dirty="0" smtClean="0"/>
              <a:t> </a:t>
            </a:r>
            <a:r>
              <a:rPr lang="lv-LV" dirty="0" err="1" smtClean="0"/>
              <a:t>difficult</a:t>
            </a:r>
            <a:r>
              <a:rPr lang="lv-LV" dirty="0" smtClean="0"/>
              <a:t> </a:t>
            </a:r>
            <a:r>
              <a:rPr lang="lv-LV" dirty="0" err="1" smtClean="0"/>
              <a:t>as</a:t>
            </a:r>
            <a:r>
              <a:rPr lang="lv-LV" dirty="0" smtClean="0"/>
              <a:t> it </a:t>
            </a:r>
            <a:r>
              <a:rPr lang="lv-LV" dirty="0" err="1" smtClean="0"/>
              <a:t>involves</a:t>
            </a:r>
            <a:r>
              <a:rPr lang="lv-LV" dirty="0" smtClean="0"/>
              <a:t> </a:t>
            </a:r>
            <a:r>
              <a:rPr lang="lv-LV" dirty="0" err="1" smtClean="0"/>
              <a:t>many</a:t>
            </a:r>
            <a:r>
              <a:rPr lang="lv-LV" dirty="0" smtClean="0"/>
              <a:t> </a:t>
            </a:r>
            <a:r>
              <a:rPr lang="lv-LV" dirty="0" err="1" smtClean="0"/>
              <a:t>factors</a:t>
            </a:r>
            <a:r>
              <a:rPr lang="lv-LV" dirty="0" smtClean="0"/>
              <a:t> to </a:t>
            </a:r>
            <a:r>
              <a:rPr lang="lv-LV" dirty="0" err="1" smtClean="0"/>
              <a:t>be</a:t>
            </a:r>
            <a:r>
              <a:rPr lang="lv-LV" dirty="0" smtClean="0"/>
              <a:t> </a:t>
            </a:r>
            <a:r>
              <a:rPr lang="lv-LV" dirty="0" err="1" smtClean="0"/>
              <a:t>successful</a:t>
            </a:r>
            <a:r>
              <a:rPr lang="lv-LV" dirty="0" smtClean="0"/>
              <a:t> </a:t>
            </a:r>
            <a:r>
              <a:rPr lang="lv-LV" dirty="0" err="1" smtClean="0"/>
              <a:t>like</a:t>
            </a:r>
            <a:r>
              <a:rPr lang="lv-LV" dirty="0" smtClean="0"/>
              <a:t> </a:t>
            </a:r>
            <a:r>
              <a:rPr lang="lv-LV" dirty="0" err="1" smtClean="0"/>
              <a:t>emotionality</a:t>
            </a:r>
            <a:r>
              <a:rPr lang="lv-LV" dirty="0" smtClean="0"/>
              <a:t>, </a:t>
            </a:r>
            <a:r>
              <a:rPr lang="lv-LV" dirty="0" err="1" smtClean="0"/>
              <a:t>clear</a:t>
            </a:r>
            <a:r>
              <a:rPr lang="lv-LV" dirty="0" smtClean="0"/>
              <a:t> </a:t>
            </a:r>
            <a:r>
              <a:rPr lang="lv-LV" dirty="0" err="1" smtClean="0"/>
              <a:t>messege</a:t>
            </a:r>
            <a:r>
              <a:rPr lang="lv-LV" dirty="0" smtClean="0"/>
              <a:t>, </a:t>
            </a:r>
            <a:r>
              <a:rPr lang="lv-LV" dirty="0" err="1" smtClean="0"/>
              <a:t>thought</a:t>
            </a:r>
            <a:r>
              <a:rPr lang="lv-LV" dirty="0" smtClean="0"/>
              <a:t> </a:t>
            </a:r>
            <a:r>
              <a:rPr lang="lv-LV" dirty="0" err="1" smtClean="0"/>
              <a:t>provoking</a:t>
            </a:r>
            <a:r>
              <a:rPr lang="lv-LV" dirty="0" smtClean="0"/>
              <a:t>. </a:t>
            </a:r>
            <a:r>
              <a:rPr lang="lv-LV" dirty="0" err="1" smtClean="0"/>
              <a:t>For</a:t>
            </a:r>
            <a:r>
              <a:rPr lang="lv-LV" dirty="0" smtClean="0"/>
              <a:t> </a:t>
            </a:r>
            <a:r>
              <a:rPr lang="lv-LV" dirty="0" err="1" smtClean="0"/>
              <a:t>such</a:t>
            </a:r>
            <a:r>
              <a:rPr lang="lv-LV" dirty="0" smtClean="0"/>
              <a:t> </a:t>
            </a:r>
            <a:r>
              <a:rPr lang="lv-LV" dirty="0" err="1" smtClean="0"/>
              <a:t>purpose</a:t>
            </a:r>
            <a:r>
              <a:rPr lang="lv-LV" dirty="0" smtClean="0"/>
              <a:t> I </a:t>
            </a:r>
            <a:r>
              <a:rPr lang="lv-LV" dirty="0" err="1" smtClean="0"/>
              <a:t>have</a:t>
            </a:r>
            <a:r>
              <a:rPr lang="lv-LV" dirty="0" smtClean="0"/>
              <a:t> </a:t>
            </a:r>
            <a:r>
              <a:rPr lang="lv-LV" dirty="0" err="1" smtClean="0"/>
              <a:t>selected</a:t>
            </a:r>
            <a:r>
              <a:rPr lang="lv-LV" dirty="0" smtClean="0"/>
              <a:t> </a:t>
            </a:r>
            <a:r>
              <a:rPr lang="lv-LV" dirty="0" err="1" smtClean="0"/>
              <a:t>different</a:t>
            </a:r>
            <a:r>
              <a:rPr lang="lv-LV" dirty="0" smtClean="0"/>
              <a:t> </a:t>
            </a:r>
            <a:r>
              <a:rPr lang="lv-LV" dirty="0" err="1" smtClean="0"/>
              <a:t>documentaries</a:t>
            </a:r>
            <a:r>
              <a:rPr lang="lv-LV" dirty="0" smtClean="0"/>
              <a:t> </a:t>
            </a:r>
            <a:r>
              <a:rPr lang="lv-LV" dirty="0" err="1" smtClean="0"/>
              <a:t>available</a:t>
            </a:r>
            <a:r>
              <a:rPr lang="lv-LV" dirty="0" smtClean="0"/>
              <a:t> </a:t>
            </a:r>
            <a:r>
              <a:rPr lang="lv-LV" dirty="0" err="1" smtClean="0"/>
              <a:t>on</a:t>
            </a:r>
            <a:r>
              <a:rPr lang="lv-LV" dirty="0" smtClean="0"/>
              <a:t> </a:t>
            </a:r>
            <a:r>
              <a:rPr lang="lv-LV" dirty="0" err="1" smtClean="0"/>
              <a:t>channel</a:t>
            </a:r>
            <a:r>
              <a:rPr lang="lv-LV" dirty="0" smtClean="0"/>
              <a:t> ‘</a:t>
            </a:r>
            <a:r>
              <a:rPr lang="lv-LV" dirty="0" err="1" smtClean="0"/>
              <a:t>youtube</a:t>
            </a:r>
            <a:r>
              <a:rPr lang="lv-LV" dirty="0" smtClean="0"/>
              <a:t>’, </a:t>
            </a:r>
            <a:r>
              <a:rPr lang="lv-LV" dirty="0" err="1" smtClean="0"/>
              <a:t>which</a:t>
            </a:r>
            <a:r>
              <a:rPr lang="lv-LV" dirty="0" smtClean="0"/>
              <a:t> serve </a:t>
            </a:r>
            <a:r>
              <a:rPr lang="lv-LV" dirty="0" err="1" smtClean="0"/>
              <a:t>as</a:t>
            </a:r>
            <a:r>
              <a:rPr lang="lv-LV" dirty="0" smtClean="0"/>
              <a:t> </a:t>
            </a:r>
            <a:r>
              <a:rPr lang="lv-LV" dirty="0" err="1" smtClean="0"/>
              <a:t>the</a:t>
            </a:r>
            <a:r>
              <a:rPr lang="lv-LV" dirty="0" smtClean="0"/>
              <a:t> </a:t>
            </a:r>
            <a:r>
              <a:rPr lang="lv-LV" dirty="0" err="1" smtClean="0"/>
              <a:t>initiator</a:t>
            </a:r>
            <a:r>
              <a:rPr lang="lv-LV" dirty="0" smtClean="0"/>
              <a:t> </a:t>
            </a:r>
            <a:r>
              <a:rPr lang="lv-LV" dirty="0" err="1" smtClean="0"/>
              <a:t>for</a:t>
            </a:r>
            <a:r>
              <a:rPr lang="lv-LV" dirty="0" smtClean="0"/>
              <a:t> </a:t>
            </a:r>
            <a:r>
              <a:rPr lang="lv-LV" dirty="0" err="1" smtClean="0"/>
              <a:t>the</a:t>
            </a:r>
            <a:r>
              <a:rPr lang="lv-LV" dirty="0" smtClean="0"/>
              <a:t> </a:t>
            </a:r>
            <a:r>
              <a:rPr lang="lv-LV" dirty="0" err="1" smtClean="0"/>
              <a:t>discussion</a:t>
            </a:r>
            <a:r>
              <a:rPr lang="lv-LV" dirty="0" smtClean="0"/>
              <a:t>. </a:t>
            </a:r>
          </a:p>
          <a:p>
            <a:r>
              <a:rPr lang="lv-LV" dirty="0" err="1" smtClean="0"/>
              <a:t>The</a:t>
            </a:r>
            <a:r>
              <a:rPr lang="lv-LV" dirty="0" smtClean="0"/>
              <a:t> </a:t>
            </a:r>
            <a:r>
              <a:rPr lang="lv-LV" dirty="0" err="1" smtClean="0"/>
              <a:t>documentaries</a:t>
            </a:r>
            <a:r>
              <a:rPr lang="lv-LV" dirty="0" smtClean="0"/>
              <a:t> </a:t>
            </a:r>
            <a:r>
              <a:rPr lang="lv-LV" dirty="0" err="1" smtClean="0"/>
              <a:t>watched</a:t>
            </a:r>
            <a:r>
              <a:rPr lang="lv-LV" dirty="0" smtClean="0"/>
              <a:t>:</a:t>
            </a:r>
          </a:p>
          <a:p>
            <a:pPr marL="457200" indent="-457200">
              <a:buAutoNum type="arabicPeriod"/>
            </a:pPr>
            <a:r>
              <a:rPr lang="lv-LV" dirty="0" err="1" smtClean="0"/>
              <a:t>Too</a:t>
            </a:r>
            <a:r>
              <a:rPr lang="lv-LV" dirty="0" smtClean="0"/>
              <a:t> </a:t>
            </a:r>
            <a:r>
              <a:rPr lang="lv-LV" dirty="0" err="1" smtClean="0"/>
              <a:t>young</a:t>
            </a:r>
            <a:r>
              <a:rPr lang="lv-LV" dirty="0" smtClean="0"/>
              <a:t> to </a:t>
            </a:r>
            <a:r>
              <a:rPr lang="lv-LV" dirty="0" err="1" smtClean="0"/>
              <a:t>wed</a:t>
            </a:r>
            <a:endParaRPr lang="lv-LV" dirty="0" smtClean="0"/>
          </a:p>
          <a:p>
            <a:pPr marL="457200" indent="-457200">
              <a:buAutoNum type="arabicPeriod"/>
            </a:pPr>
            <a:r>
              <a:rPr lang="lv-LV" dirty="0" err="1" smtClean="0"/>
              <a:t>Vice</a:t>
            </a:r>
            <a:r>
              <a:rPr lang="lv-LV" dirty="0" smtClean="0"/>
              <a:t> </a:t>
            </a:r>
            <a:r>
              <a:rPr lang="lv-LV" dirty="0" err="1" smtClean="0"/>
              <a:t>News</a:t>
            </a:r>
            <a:r>
              <a:rPr lang="lv-LV" dirty="0" smtClean="0"/>
              <a:t>. </a:t>
            </a:r>
            <a:r>
              <a:rPr lang="lv-LV" dirty="0" err="1" smtClean="0"/>
              <a:t>Islamic</a:t>
            </a:r>
            <a:r>
              <a:rPr lang="lv-LV" dirty="0" smtClean="0"/>
              <a:t> </a:t>
            </a:r>
            <a:r>
              <a:rPr lang="lv-LV" dirty="0" err="1" smtClean="0"/>
              <a:t>State</a:t>
            </a:r>
            <a:endParaRPr lang="lv-LV" dirty="0" smtClean="0"/>
          </a:p>
          <a:p>
            <a:pPr marL="457200" indent="-457200">
              <a:buAutoNum type="arabicPeriod"/>
            </a:pPr>
            <a:r>
              <a:rPr lang="lv-LV" dirty="0" err="1" smtClean="0"/>
              <a:t>Fast</a:t>
            </a:r>
            <a:r>
              <a:rPr lang="lv-LV" dirty="0" smtClean="0"/>
              <a:t> </a:t>
            </a:r>
            <a:r>
              <a:rPr lang="lv-LV" dirty="0" err="1" smtClean="0"/>
              <a:t>food</a:t>
            </a:r>
            <a:r>
              <a:rPr lang="lv-LV" dirty="0" smtClean="0"/>
              <a:t> </a:t>
            </a:r>
            <a:r>
              <a:rPr lang="lv-LV" dirty="0" err="1" smtClean="0"/>
              <a:t>documentary</a:t>
            </a:r>
            <a:endParaRPr lang="lv-LV" dirty="0" smtClean="0"/>
          </a:p>
          <a:p>
            <a:pPr marL="457200" indent="-457200">
              <a:buAutoNum type="arabicPeriod"/>
            </a:pPr>
            <a:r>
              <a:rPr lang="lv-LV" dirty="0" err="1" smtClean="0"/>
              <a:t>Banged</a:t>
            </a:r>
            <a:r>
              <a:rPr lang="lv-LV" dirty="0" smtClean="0"/>
              <a:t> </a:t>
            </a:r>
            <a:r>
              <a:rPr lang="lv-LV" dirty="0" err="1" smtClean="0"/>
              <a:t>up</a:t>
            </a:r>
            <a:r>
              <a:rPr lang="lv-LV" dirty="0" smtClean="0"/>
              <a:t> </a:t>
            </a:r>
            <a:r>
              <a:rPr lang="lv-LV" dirty="0" err="1" smtClean="0"/>
              <a:t>abroad</a:t>
            </a:r>
            <a:endParaRPr lang="lv-LV"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1341072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964488" cy="504056"/>
          </a:xfrm>
        </p:spPr>
        <p:txBody>
          <a:bodyPr/>
          <a:lstStyle/>
          <a:p>
            <a:pPr algn="l">
              <a:lnSpc>
                <a:spcPct val="100000"/>
              </a:lnSpc>
            </a:pPr>
            <a:r>
              <a:rPr lang="lv-LV" sz="2000" dirty="0" err="1" smtClean="0"/>
              <a:t>Preperation</a:t>
            </a:r>
            <a:r>
              <a:rPr lang="lv-LV" sz="2000" dirty="0" smtClean="0"/>
              <a:t> </a:t>
            </a:r>
            <a:r>
              <a:rPr lang="lv-LV" sz="2000" dirty="0" err="1" smtClean="0"/>
              <a:t>handout</a:t>
            </a:r>
            <a:r>
              <a:rPr lang="lv-LV" sz="2000" dirty="0" smtClean="0"/>
              <a:t> </a:t>
            </a:r>
            <a:r>
              <a:rPr lang="lv-LV" sz="2000" dirty="0" err="1" smtClean="0"/>
              <a:t>for</a:t>
            </a:r>
            <a:r>
              <a:rPr lang="lv-LV" sz="2000" dirty="0" smtClean="0"/>
              <a:t> </a:t>
            </a:r>
            <a:r>
              <a:rPr lang="lv-LV" sz="2000" dirty="0" err="1" smtClean="0"/>
              <a:t>the</a:t>
            </a:r>
            <a:r>
              <a:rPr lang="lv-LV" sz="2000" dirty="0" smtClean="0"/>
              <a:t> </a:t>
            </a:r>
            <a:r>
              <a:rPr lang="lv-LV" sz="2000" dirty="0" err="1" smtClean="0"/>
              <a:t>discussion</a:t>
            </a:r>
            <a:r>
              <a:rPr lang="lv-LV" sz="2000" dirty="0"/>
              <a:t> </a:t>
            </a:r>
            <a:r>
              <a:rPr lang="lv-LV" sz="2000" i="1" dirty="0" err="1" smtClean="0"/>
              <a:t>Banged</a:t>
            </a:r>
            <a:r>
              <a:rPr lang="lv-LV" sz="2000" i="1" dirty="0" smtClean="0"/>
              <a:t> </a:t>
            </a:r>
            <a:r>
              <a:rPr lang="lv-LV" sz="2000" i="1" dirty="0" err="1" smtClean="0"/>
              <a:t>up</a:t>
            </a:r>
            <a:r>
              <a:rPr lang="lv-LV" sz="2000" i="1" dirty="0" smtClean="0"/>
              <a:t> </a:t>
            </a:r>
            <a:r>
              <a:rPr lang="lv-LV" sz="2000" i="1" dirty="0" err="1" smtClean="0"/>
              <a:t>abroad</a:t>
            </a:r>
            <a:endParaRPr lang="lv-LV" sz="2000" i="1"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000" t="12197" r="15446" b="8757"/>
          <a:stretch/>
        </p:blipFill>
        <p:spPr bwMode="auto">
          <a:xfrm>
            <a:off x="251520" y="692696"/>
            <a:ext cx="864096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3" name="Footer Placeholder 2"/>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3634177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864096"/>
          </a:xfrm>
        </p:spPr>
        <p:txBody>
          <a:bodyPr/>
          <a:lstStyle/>
          <a:p>
            <a:pPr algn="l"/>
            <a:r>
              <a:rPr lang="lv-LV" dirty="0" err="1" smtClean="0"/>
              <a:t>Gains</a:t>
            </a:r>
            <a:r>
              <a:rPr lang="lv-LV" dirty="0" smtClean="0"/>
              <a:t>:</a:t>
            </a:r>
            <a:endParaRPr lang="lv-LV" dirty="0"/>
          </a:p>
        </p:txBody>
      </p:sp>
      <p:sp>
        <p:nvSpPr>
          <p:cNvPr id="3" name="Content Placeholder 2"/>
          <p:cNvSpPr>
            <a:spLocks noGrp="1"/>
          </p:cNvSpPr>
          <p:nvPr>
            <p:ph idx="1"/>
          </p:nvPr>
        </p:nvSpPr>
        <p:spPr>
          <a:xfrm>
            <a:off x="457200" y="1124744"/>
            <a:ext cx="8229600" cy="5184576"/>
          </a:xfrm>
        </p:spPr>
        <p:txBody>
          <a:bodyPr>
            <a:normAutofit/>
          </a:bodyPr>
          <a:lstStyle/>
          <a:p>
            <a:pPr>
              <a:lnSpc>
                <a:spcPct val="150000"/>
              </a:lnSpc>
            </a:pPr>
            <a:r>
              <a:rPr lang="en-GB" dirty="0" smtClean="0">
                <a:solidFill>
                  <a:schemeClr val="tx2">
                    <a:lumMod val="75000"/>
                  </a:schemeClr>
                </a:solidFill>
              </a:rPr>
              <a:t>Students are not afraid to initiate conversation;</a:t>
            </a:r>
          </a:p>
          <a:p>
            <a:pPr>
              <a:lnSpc>
                <a:spcPct val="150000"/>
              </a:lnSpc>
            </a:pPr>
            <a:r>
              <a:rPr lang="en-GB" dirty="0" smtClean="0">
                <a:solidFill>
                  <a:schemeClr val="tx2">
                    <a:lumMod val="75000"/>
                  </a:schemeClr>
                </a:solidFill>
              </a:rPr>
              <a:t>Students are encouraged to participate in classroom actively and are able to make mistakes;</a:t>
            </a:r>
          </a:p>
          <a:p>
            <a:pPr>
              <a:lnSpc>
                <a:spcPct val="150000"/>
              </a:lnSpc>
            </a:pPr>
            <a:r>
              <a:rPr lang="en-GB" dirty="0" smtClean="0">
                <a:solidFill>
                  <a:schemeClr val="tx2">
                    <a:lumMod val="75000"/>
                  </a:schemeClr>
                </a:solidFill>
              </a:rPr>
              <a:t>Students are able to express their opinions on different topics;</a:t>
            </a:r>
          </a:p>
          <a:p>
            <a:pPr>
              <a:lnSpc>
                <a:spcPct val="150000"/>
              </a:lnSpc>
            </a:pPr>
            <a:r>
              <a:rPr lang="en-GB" dirty="0" smtClean="0">
                <a:solidFill>
                  <a:schemeClr val="tx2">
                    <a:lumMod val="75000"/>
                  </a:schemeClr>
                </a:solidFill>
              </a:rPr>
              <a:t>Students are more motivated to learn language due to technology use in the classroom;</a:t>
            </a:r>
          </a:p>
          <a:p>
            <a:pPr>
              <a:lnSpc>
                <a:spcPct val="150000"/>
              </a:lnSpc>
            </a:pPr>
            <a:r>
              <a:rPr lang="en-GB" dirty="0" smtClean="0">
                <a:solidFill>
                  <a:schemeClr val="tx2">
                    <a:lumMod val="75000"/>
                  </a:schemeClr>
                </a:solidFill>
              </a:rPr>
              <a:t>The academic performance has improved.</a:t>
            </a:r>
            <a:endParaRPr lang="en-GB" dirty="0">
              <a:solidFill>
                <a:schemeClr val="tx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9379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147248" cy="720080"/>
          </a:xfrm>
        </p:spPr>
        <p:txBody>
          <a:bodyPr/>
          <a:lstStyle/>
          <a:p>
            <a:pPr algn="l"/>
            <a:r>
              <a:rPr lang="en-GB" dirty="0" smtClean="0"/>
              <a:t>Innovative approaches</a:t>
            </a:r>
            <a:endParaRPr lang="en-GB" dirty="0"/>
          </a:p>
        </p:txBody>
      </p:sp>
      <p:sp>
        <p:nvSpPr>
          <p:cNvPr id="3" name="Content Placeholder 2"/>
          <p:cNvSpPr>
            <a:spLocks noGrp="1"/>
          </p:cNvSpPr>
          <p:nvPr>
            <p:ph idx="1"/>
          </p:nvPr>
        </p:nvSpPr>
        <p:spPr>
          <a:xfrm>
            <a:off x="457200" y="1600200"/>
            <a:ext cx="8363272" cy="4853136"/>
          </a:xfrm>
        </p:spPr>
        <p:txBody>
          <a:bodyPr>
            <a:normAutofit lnSpcReduction="10000"/>
          </a:bodyPr>
          <a:lstStyle/>
          <a:p>
            <a:pPr>
              <a:lnSpc>
                <a:spcPct val="150000"/>
              </a:lnSpc>
            </a:pPr>
            <a:r>
              <a:rPr lang="en-GB" dirty="0" smtClean="0">
                <a:solidFill>
                  <a:schemeClr val="tx2">
                    <a:lumMod val="75000"/>
                  </a:schemeClr>
                </a:solidFill>
              </a:rPr>
              <a:t>As one of the aims visiting </a:t>
            </a:r>
            <a:r>
              <a:rPr lang="en-GB" dirty="0" err="1" smtClean="0">
                <a:solidFill>
                  <a:schemeClr val="tx2">
                    <a:lumMod val="75000"/>
                  </a:schemeClr>
                </a:solidFill>
              </a:rPr>
              <a:t>Kilimli</a:t>
            </a:r>
            <a:r>
              <a:rPr lang="en-GB" dirty="0" smtClean="0">
                <a:solidFill>
                  <a:schemeClr val="tx2">
                    <a:lumMod val="75000"/>
                  </a:schemeClr>
                </a:solidFill>
              </a:rPr>
              <a:t> primary school was to find out the approaches how to work with students of different levels in English, particularly very talented or students with poor abilities in English, then a special attention was paid to how to motivate and make students interested in English and above all, initiate their speaking skills as this is one of the main aspects evaluated both in exams after form 9 and 12. </a:t>
            </a:r>
            <a:endParaRPr lang="lv-LV" dirty="0" smtClean="0">
              <a:solidFill>
                <a:schemeClr val="tx2">
                  <a:lumMod val="75000"/>
                </a:schemeClr>
              </a:solidFill>
            </a:endParaRPr>
          </a:p>
          <a:p>
            <a:pPr>
              <a:lnSpc>
                <a:spcPct val="150000"/>
              </a:lnSpc>
            </a:pPr>
            <a:endParaRPr lang="en-GB" dirty="0">
              <a:solidFill>
                <a:schemeClr val="tx2">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4" name="Footer Placeholder 3"/>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87488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6707088" cy="1196752"/>
          </a:xfrm>
        </p:spPr>
        <p:txBody>
          <a:bodyPr/>
          <a:lstStyle/>
          <a:p>
            <a:pPr algn="l"/>
            <a:r>
              <a:rPr lang="lv-LV" sz="4000" dirty="0" smtClean="0"/>
              <a:t>1. </a:t>
            </a:r>
            <a:r>
              <a:rPr lang="lv-LV" sz="4000" dirty="0" err="1" smtClean="0"/>
              <a:t>Work</a:t>
            </a:r>
            <a:r>
              <a:rPr lang="lv-LV" sz="4000" dirty="0" smtClean="0"/>
              <a:t> </a:t>
            </a:r>
            <a:r>
              <a:rPr lang="lv-LV" sz="4000" dirty="0" err="1" smtClean="0"/>
              <a:t>with</a:t>
            </a:r>
            <a:r>
              <a:rPr lang="lv-LV" sz="4000" dirty="0" smtClean="0"/>
              <a:t> </a:t>
            </a:r>
            <a:r>
              <a:rPr lang="lv-LV" sz="4000" dirty="0" err="1" smtClean="0"/>
              <a:t>mobile</a:t>
            </a:r>
            <a:r>
              <a:rPr lang="lv-LV" sz="4000" dirty="0" smtClean="0"/>
              <a:t> </a:t>
            </a:r>
            <a:r>
              <a:rPr lang="lv-LV" sz="4000" dirty="0" err="1" smtClean="0"/>
              <a:t>devices</a:t>
            </a:r>
            <a:endParaRPr lang="lv-LV" sz="4000" dirty="0"/>
          </a:p>
        </p:txBody>
      </p:sp>
      <p:sp>
        <p:nvSpPr>
          <p:cNvPr id="3" name="Content Placeholder 2"/>
          <p:cNvSpPr>
            <a:spLocks noGrp="1"/>
          </p:cNvSpPr>
          <p:nvPr>
            <p:ph idx="1"/>
          </p:nvPr>
        </p:nvSpPr>
        <p:spPr/>
        <p:txBody>
          <a:bodyPr/>
          <a:lstStyle/>
          <a:p>
            <a:pPr marL="0" indent="0">
              <a:lnSpc>
                <a:spcPct val="150000"/>
              </a:lnSpc>
              <a:buNone/>
            </a:pPr>
            <a:r>
              <a:rPr lang="en-GB" dirty="0" smtClean="0">
                <a:solidFill>
                  <a:schemeClr val="tx2">
                    <a:lumMod val="75000"/>
                  </a:schemeClr>
                </a:solidFill>
              </a:rPr>
              <a:t>This was one of the main teaching tool as this ensures that pupils can work on their own paste, thus they do not hesitate from each other and are not afraid to make mistakes. For this purpose the mobile PC class was used and different training programmes for practising grammar task at different levels. </a:t>
            </a:r>
            <a:endParaRPr lang="en-GB" dirty="0">
              <a:solidFill>
                <a:schemeClr val="tx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323620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2" name="Title 1"/>
          <p:cNvSpPr>
            <a:spLocks noGrp="1"/>
          </p:cNvSpPr>
          <p:nvPr>
            <p:ph type="title"/>
          </p:nvPr>
        </p:nvSpPr>
        <p:spPr>
          <a:xfrm>
            <a:off x="179512" y="188640"/>
            <a:ext cx="8507288" cy="648072"/>
          </a:xfrm>
        </p:spPr>
        <p:txBody>
          <a:bodyPr/>
          <a:lstStyle/>
          <a:p>
            <a:pPr algn="l"/>
            <a:r>
              <a:rPr lang="lv-LV" sz="3600" dirty="0" err="1" smtClean="0"/>
              <a:t>Working</a:t>
            </a:r>
            <a:r>
              <a:rPr lang="lv-LV" sz="3600" dirty="0" smtClean="0"/>
              <a:t> </a:t>
            </a:r>
            <a:r>
              <a:rPr lang="lv-LV" sz="3600" dirty="0" err="1" smtClean="0"/>
              <a:t>with</a:t>
            </a:r>
            <a:r>
              <a:rPr lang="lv-LV" sz="3600" dirty="0" smtClean="0"/>
              <a:t> </a:t>
            </a:r>
            <a:r>
              <a:rPr lang="lv-LV" sz="3600" dirty="0" err="1" smtClean="0"/>
              <a:t>mobile</a:t>
            </a:r>
            <a:r>
              <a:rPr lang="lv-LV" sz="3600" dirty="0" smtClean="0"/>
              <a:t> </a:t>
            </a:r>
            <a:r>
              <a:rPr lang="lv-LV" sz="3600" dirty="0" err="1" smtClean="0"/>
              <a:t>computer</a:t>
            </a:r>
            <a:r>
              <a:rPr lang="lv-LV" sz="3600" dirty="0" smtClean="0"/>
              <a:t> </a:t>
            </a:r>
            <a:r>
              <a:rPr lang="lv-LV" sz="3600" dirty="0" err="1" smtClean="0"/>
              <a:t>class</a:t>
            </a:r>
            <a:endParaRPr lang="lv-LV" sz="3600"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08720"/>
            <a:ext cx="5212903" cy="293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1706" y="3613652"/>
            <a:ext cx="4752528" cy="324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352179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4400" dirty="0" smtClean="0"/>
              <a:t>2. </a:t>
            </a:r>
            <a:r>
              <a:rPr lang="lv-LV" sz="4400" dirty="0" err="1" smtClean="0"/>
              <a:t>Designing</a:t>
            </a:r>
            <a:r>
              <a:rPr lang="lv-LV" sz="4400" dirty="0" smtClean="0"/>
              <a:t> </a:t>
            </a:r>
            <a:r>
              <a:rPr lang="lv-LV" sz="4400" dirty="0" err="1" smtClean="0"/>
              <a:t>materials</a:t>
            </a:r>
            <a:r>
              <a:rPr lang="lv-LV" sz="4400" dirty="0" smtClean="0"/>
              <a:t> </a:t>
            </a:r>
            <a:br>
              <a:rPr lang="lv-LV" sz="4400" dirty="0" smtClean="0"/>
            </a:br>
            <a:r>
              <a:rPr lang="lv-LV" sz="4400" dirty="0" err="1" smtClean="0"/>
              <a:t>with</a:t>
            </a:r>
            <a:r>
              <a:rPr lang="lv-LV" sz="4400" dirty="0" smtClean="0"/>
              <a:t> </a:t>
            </a:r>
            <a:r>
              <a:rPr lang="lv-LV" sz="4400" i="1" dirty="0" err="1" smtClean="0"/>
              <a:t>Classflow</a:t>
            </a:r>
            <a:endParaRPr lang="lv-LV" sz="4400" i="1"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GB" i="1" dirty="0" err="1" smtClean="0">
                <a:solidFill>
                  <a:schemeClr val="tx2">
                    <a:lumMod val="75000"/>
                  </a:schemeClr>
                </a:solidFill>
              </a:rPr>
              <a:t>Classflow</a:t>
            </a:r>
            <a:r>
              <a:rPr lang="en-GB" dirty="0" smtClean="0">
                <a:solidFill>
                  <a:schemeClr val="tx2">
                    <a:lumMod val="75000"/>
                  </a:schemeClr>
                </a:solidFill>
              </a:rPr>
              <a:t> is a specially designed programme which allows to create interactive material to work in class with mobile devices such as phones, PCs and etc.</a:t>
            </a:r>
          </a:p>
          <a:p>
            <a:pPr>
              <a:lnSpc>
                <a:spcPct val="150000"/>
              </a:lnSpc>
            </a:pPr>
            <a:r>
              <a:rPr lang="en-GB" dirty="0" smtClean="0">
                <a:solidFill>
                  <a:schemeClr val="tx2">
                    <a:lumMod val="75000"/>
                  </a:schemeClr>
                </a:solidFill>
              </a:rPr>
              <a:t>During this study year I have tried to create some material for students in English literature, e.g. Shakespeare, history about the UK, clothes (for younger pupils)</a:t>
            </a:r>
            <a:r>
              <a:rPr lang="lv-LV" dirty="0" smtClean="0">
                <a:solidFill>
                  <a:schemeClr val="tx2">
                    <a:lumMod val="75000"/>
                  </a:schemeClr>
                </a:solidFill>
              </a:rPr>
              <a:t>.</a:t>
            </a:r>
          </a:p>
          <a:p>
            <a:pPr>
              <a:lnSpc>
                <a:spcPct val="150000"/>
              </a:lnSpc>
            </a:pPr>
            <a:r>
              <a:rPr lang="en-GB" dirty="0" smtClean="0">
                <a:solidFill>
                  <a:schemeClr val="tx2">
                    <a:lumMod val="75000"/>
                  </a:schemeClr>
                </a:solidFill>
              </a:rPr>
              <a:t>Sharing the created materials within the </a:t>
            </a:r>
            <a:r>
              <a:rPr lang="en-GB" i="1" dirty="0" smtClean="0">
                <a:solidFill>
                  <a:schemeClr val="tx2">
                    <a:lumMod val="75000"/>
                  </a:schemeClr>
                </a:solidFill>
              </a:rPr>
              <a:t>Cl</a:t>
            </a:r>
            <a:r>
              <a:rPr lang="lv-LV" i="1" dirty="0" smtClean="0">
                <a:solidFill>
                  <a:schemeClr val="tx2">
                    <a:lumMod val="75000"/>
                  </a:schemeClr>
                </a:solidFill>
              </a:rPr>
              <a:t>a</a:t>
            </a:r>
            <a:r>
              <a:rPr lang="en-GB" i="1" dirty="0" err="1" smtClean="0">
                <a:solidFill>
                  <a:schemeClr val="tx2">
                    <a:lumMod val="75000"/>
                  </a:schemeClr>
                </a:solidFill>
              </a:rPr>
              <a:t>ssflow</a:t>
            </a:r>
            <a:r>
              <a:rPr lang="en-GB" i="1" dirty="0" smtClean="0">
                <a:solidFill>
                  <a:schemeClr val="tx2">
                    <a:lumMod val="75000"/>
                  </a:schemeClr>
                </a:solidFill>
              </a:rPr>
              <a:t> </a:t>
            </a:r>
            <a:r>
              <a:rPr lang="en-GB" dirty="0" smtClean="0">
                <a:solidFill>
                  <a:schemeClr val="tx2">
                    <a:lumMod val="75000"/>
                  </a:schemeClr>
                </a:solidFill>
              </a:rPr>
              <a:t>with other teachers.</a:t>
            </a:r>
            <a:endParaRPr lang="en-GB" dirty="0">
              <a:solidFill>
                <a:schemeClr val="tx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49148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292"/>
            <a:ext cx="5009600" cy="313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9315" y="3133292"/>
            <a:ext cx="5984685" cy="3724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376" y="1"/>
            <a:ext cx="4273624" cy="3133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133292"/>
            <a:ext cx="3923928" cy="372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3" name="Footer Placeholder 2"/>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68968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19256" cy="764704"/>
          </a:xfrm>
        </p:spPr>
        <p:txBody>
          <a:bodyPr/>
          <a:lstStyle/>
          <a:p>
            <a:r>
              <a:rPr lang="en-GB" dirty="0" smtClean="0"/>
              <a:t>Creative approach</a:t>
            </a:r>
            <a:endParaRPr lang="en-GB" dirty="0"/>
          </a:p>
        </p:txBody>
      </p:sp>
      <p:sp>
        <p:nvSpPr>
          <p:cNvPr id="3" name="Content Placeholder 2"/>
          <p:cNvSpPr>
            <a:spLocks noGrp="1"/>
          </p:cNvSpPr>
          <p:nvPr>
            <p:ph idx="1"/>
          </p:nvPr>
        </p:nvSpPr>
        <p:spPr>
          <a:xfrm>
            <a:off x="323528" y="1196752"/>
            <a:ext cx="8568952" cy="5256584"/>
          </a:xfrm>
        </p:spPr>
        <p:txBody>
          <a:bodyPr/>
          <a:lstStyle/>
          <a:p>
            <a:pPr>
              <a:lnSpc>
                <a:spcPct val="150000"/>
              </a:lnSpc>
            </a:pPr>
            <a:r>
              <a:rPr lang="en-GB" dirty="0" smtClean="0">
                <a:solidFill>
                  <a:schemeClr val="tx2">
                    <a:lumMod val="75000"/>
                  </a:schemeClr>
                </a:solidFill>
              </a:rPr>
              <a:t>Another important aspect I have worked at is to find creative ways of teaching English in order to motivate students and stimulate their interest about the surrounding world, in particular, different cultures, views</a:t>
            </a:r>
            <a:r>
              <a:rPr lang="lv-LV" dirty="0" smtClean="0">
                <a:solidFill>
                  <a:schemeClr val="tx2">
                    <a:lumMod val="75000"/>
                  </a:schemeClr>
                </a:solidFill>
              </a:rPr>
              <a:t>.</a:t>
            </a:r>
          </a:p>
          <a:p>
            <a:pPr marL="0" indent="0">
              <a:lnSpc>
                <a:spcPct val="150000"/>
              </a:lnSpc>
              <a:buNone/>
            </a:pPr>
            <a:endParaRPr lang="en-GB" dirty="0">
              <a:solidFill>
                <a:schemeClr val="tx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5" name="Footer Placeholder 4"/>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379906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051520"/>
          </a:xfrm>
        </p:spPr>
        <p:txBody>
          <a:bodyPr/>
          <a:lstStyle/>
          <a:p>
            <a:r>
              <a:rPr lang="en-GB" sz="4800" dirty="0" smtClean="0"/>
              <a:t>1.Discussion based learning</a:t>
            </a:r>
            <a:endParaRPr lang="en-GB" sz="4800" dirty="0"/>
          </a:p>
        </p:txBody>
      </p:sp>
      <p:sp>
        <p:nvSpPr>
          <p:cNvPr id="3" name="Content Placeholder 2"/>
          <p:cNvSpPr>
            <a:spLocks noGrp="1"/>
          </p:cNvSpPr>
          <p:nvPr>
            <p:ph idx="1"/>
          </p:nvPr>
        </p:nvSpPr>
        <p:spPr>
          <a:xfrm>
            <a:off x="251520" y="1268760"/>
            <a:ext cx="8568952" cy="5328592"/>
          </a:xfrm>
        </p:spPr>
        <p:txBody>
          <a:bodyPr>
            <a:normAutofit fontScale="92500" lnSpcReduction="20000"/>
          </a:bodyPr>
          <a:lstStyle/>
          <a:p>
            <a:pPr>
              <a:lnSpc>
                <a:spcPct val="150000"/>
              </a:lnSpc>
            </a:pPr>
            <a:r>
              <a:rPr lang="en-GB" dirty="0" smtClean="0">
                <a:solidFill>
                  <a:schemeClr val="tx2">
                    <a:lumMod val="75000"/>
                  </a:schemeClr>
                </a:solidFill>
              </a:rPr>
              <a:t>Discussion based teaching/learning is a speaking skills developing approach with allows students even with the poor knowledge to initiate the conversation and express their opinions, as they are allowed to get ready in advance.</a:t>
            </a:r>
          </a:p>
          <a:p>
            <a:pPr>
              <a:lnSpc>
                <a:spcPct val="150000"/>
              </a:lnSpc>
            </a:pPr>
            <a:r>
              <a:rPr lang="en-GB" u="sng" dirty="0" smtClean="0">
                <a:solidFill>
                  <a:schemeClr val="tx2">
                    <a:lumMod val="75000"/>
                  </a:schemeClr>
                </a:solidFill>
              </a:rPr>
              <a:t>The topics covered this study year:</a:t>
            </a:r>
          </a:p>
          <a:p>
            <a:pPr marL="0" indent="0">
              <a:lnSpc>
                <a:spcPct val="150000"/>
              </a:lnSpc>
              <a:buNone/>
            </a:pPr>
            <a:r>
              <a:rPr lang="en-GB" dirty="0" smtClean="0">
                <a:solidFill>
                  <a:schemeClr val="tx2">
                    <a:lumMod val="75000"/>
                  </a:schemeClr>
                </a:solidFill>
              </a:rPr>
              <a:t>1.Life in the EU;</a:t>
            </a:r>
          </a:p>
          <a:p>
            <a:pPr marL="0" indent="0">
              <a:lnSpc>
                <a:spcPct val="150000"/>
              </a:lnSpc>
              <a:buNone/>
            </a:pPr>
            <a:r>
              <a:rPr lang="en-GB" dirty="0" smtClean="0">
                <a:solidFill>
                  <a:schemeClr val="tx2">
                    <a:lumMod val="75000"/>
                  </a:schemeClr>
                </a:solidFill>
              </a:rPr>
              <a:t>2.War and peace;</a:t>
            </a:r>
          </a:p>
          <a:p>
            <a:pPr marL="0" indent="0">
              <a:lnSpc>
                <a:spcPct val="150000"/>
              </a:lnSpc>
              <a:buNone/>
            </a:pPr>
            <a:r>
              <a:rPr lang="en-GB" dirty="0" smtClean="0">
                <a:solidFill>
                  <a:schemeClr val="tx2">
                    <a:lumMod val="75000"/>
                  </a:schemeClr>
                </a:solidFill>
              </a:rPr>
              <a:t>3. Our lives after 100 years;</a:t>
            </a:r>
          </a:p>
          <a:p>
            <a:pPr marL="0" indent="0">
              <a:lnSpc>
                <a:spcPct val="150000"/>
              </a:lnSpc>
              <a:buNone/>
            </a:pPr>
            <a:r>
              <a:rPr lang="en-GB" dirty="0" smtClean="0">
                <a:solidFill>
                  <a:schemeClr val="tx2">
                    <a:lumMod val="75000"/>
                  </a:schemeClr>
                </a:solidFill>
              </a:rPr>
              <a:t>4. Family life;</a:t>
            </a:r>
          </a:p>
          <a:p>
            <a:pPr marL="0" indent="0">
              <a:lnSpc>
                <a:spcPct val="150000"/>
              </a:lnSpc>
              <a:buNone/>
            </a:pPr>
            <a:r>
              <a:rPr lang="en-GB" dirty="0" smtClean="0">
                <a:solidFill>
                  <a:schemeClr val="tx2">
                    <a:lumMod val="75000"/>
                  </a:schemeClr>
                </a:solidFill>
              </a:rPr>
              <a:t>5. Different cultures</a:t>
            </a:r>
            <a:r>
              <a:rPr lang="lv-LV" dirty="0" smtClean="0">
                <a:solidFill>
                  <a:schemeClr val="tx2">
                    <a:lumMod val="75000"/>
                  </a:schemeClr>
                </a:solidFill>
              </a:rPr>
              <a:t>.</a:t>
            </a:r>
            <a:endParaRPr lang="en-GB" dirty="0" smtClean="0">
              <a:solidFill>
                <a:schemeClr val="tx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5" name="Footer Placeholder 4"/>
          <p:cNvSpPr>
            <a:spLocks noGrp="1"/>
          </p:cNvSpPr>
          <p:nvPr>
            <p:ph type="ftr" sz="quarter" idx="11"/>
          </p:nvPr>
        </p:nvSpPr>
        <p:spPr/>
        <p:txBody>
          <a:bodyPr/>
          <a:lstStyle/>
          <a:p>
            <a:r>
              <a:rPr lang="sv-SE" dirty="0" smtClean="0"/>
              <a:t>ES Erasmus+ projekts "Inovatīvas mācību metodes kvalitatīvam izglītības procesam" Nr. 2014-1-LV01-KA101-000283</a:t>
            </a:r>
            <a:endParaRPr lang="lv-LV" dirty="0"/>
          </a:p>
        </p:txBody>
      </p:sp>
    </p:spTree>
    <p:extLst>
      <p:ext uri="{BB962C8B-B14F-4D97-AF65-F5344CB8AC3E}">
        <p14:creationId xmlns:p14="http://schemas.microsoft.com/office/powerpoint/2010/main" val="376338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4608512" cy="792088"/>
          </a:xfrm>
        </p:spPr>
        <p:txBody>
          <a:bodyPr/>
          <a:lstStyle/>
          <a:p>
            <a:r>
              <a:rPr lang="en-GB" sz="2000" dirty="0" smtClean="0"/>
              <a:t>Print screens from electronic register</a:t>
            </a:r>
            <a:endParaRPr lang="en-GB" sz="2000"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555" t="37061" r="15140"/>
          <a:stretch/>
        </p:blipFill>
        <p:spPr bwMode="auto">
          <a:xfrm>
            <a:off x="0" y="1068724"/>
            <a:ext cx="570357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372" t="38370" r="69381" b="34827"/>
          <a:stretch/>
        </p:blipFill>
        <p:spPr bwMode="auto">
          <a:xfrm>
            <a:off x="-3132856" y="3429000"/>
            <a:ext cx="7488832"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3816" y="4077072"/>
            <a:ext cx="504056" cy="184666"/>
          </a:xfrm>
          <a:prstGeom prst="rect">
            <a:avLst/>
          </a:prstGeom>
          <a:solidFill>
            <a:schemeClr val="accent3">
              <a:lumMod val="40000"/>
              <a:lumOff val="60000"/>
            </a:schemeClr>
          </a:solidFill>
        </p:spPr>
        <p:txBody>
          <a:bodyPr wrap="square" rtlCol="0">
            <a:spAutoFit/>
          </a:bodyPr>
          <a:lstStyle/>
          <a:p>
            <a:endParaRPr lang="lv-LV" dirty="0"/>
          </a:p>
        </p:txBody>
      </p:sp>
      <p:sp>
        <p:nvSpPr>
          <p:cNvPr id="5" name="TextBox 4"/>
          <p:cNvSpPr txBox="1"/>
          <p:nvPr/>
        </p:nvSpPr>
        <p:spPr>
          <a:xfrm>
            <a:off x="1259632" y="2733183"/>
            <a:ext cx="1944216" cy="576064"/>
          </a:xfrm>
          <a:prstGeom prst="rect">
            <a:avLst/>
          </a:prstGeom>
          <a:solidFill>
            <a:schemeClr val="accent3">
              <a:lumMod val="40000"/>
              <a:lumOff val="60000"/>
            </a:schemeClr>
          </a:solidFill>
        </p:spPr>
        <p:txBody>
          <a:bodyPr wrap="square" rtlCol="0">
            <a:spAutoFit/>
          </a:bodyPr>
          <a:lstStyle/>
          <a:p>
            <a:endParaRPr lang="lv-LV" dirty="0"/>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461" b="10239"/>
          <a:stretch/>
        </p:blipFill>
        <p:spPr bwMode="auto">
          <a:xfrm>
            <a:off x="3855638" y="1195754"/>
            <a:ext cx="5288362" cy="482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21124" y="5188895"/>
            <a:ext cx="664469" cy="184666"/>
          </a:xfrm>
          <a:prstGeom prst="rect">
            <a:avLst/>
          </a:prstGeom>
          <a:solidFill>
            <a:schemeClr val="accent3">
              <a:lumMod val="40000"/>
              <a:lumOff val="60000"/>
            </a:schemeClr>
          </a:solidFill>
        </p:spPr>
        <p:txBody>
          <a:bodyPr wrap="square" rtlCol="0">
            <a:spAutoFit/>
          </a:bodyPr>
          <a:lstStyle/>
          <a:p>
            <a:endParaRPr lang="lv-LV" dirty="0"/>
          </a:p>
        </p:txBody>
      </p:sp>
      <p:sp>
        <p:nvSpPr>
          <p:cNvPr id="7" name="TextBox 6"/>
          <p:cNvSpPr txBox="1"/>
          <p:nvPr/>
        </p:nvSpPr>
        <p:spPr>
          <a:xfrm>
            <a:off x="6330542" y="2752473"/>
            <a:ext cx="1008112" cy="288032"/>
          </a:xfrm>
          <a:prstGeom prst="rect">
            <a:avLst/>
          </a:prstGeom>
          <a:solidFill>
            <a:schemeClr val="accent3">
              <a:lumMod val="60000"/>
              <a:lumOff val="40000"/>
            </a:schemeClr>
          </a:solidFill>
        </p:spPr>
        <p:txBody>
          <a:bodyPr wrap="square" rtlCol="0">
            <a:spAutoFit/>
          </a:bodyPr>
          <a:lstStyle/>
          <a:p>
            <a:endParaRPr lang="lv-LV"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44624"/>
            <a:ext cx="1395413" cy="605634"/>
          </a:xfrm>
          <a:prstGeom prst="rect">
            <a:avLst/>
          </a:prstGeom>
        </p:spPr>
      </p:pic>
      <p:sp>
        <p:nvSpPr>
          <p:cNvPr id="3" name="Footer Placeholder 2"/>
          <p:cNvSpPr>
            <a:spLocks noGrp="1"/>
          </p:cNvSpPr>
          <p:nvPr>
            <p:ph type="ftr" sz="quarter" idx="11"/>
          </p:nvPr>
        </p:nvSpPr>
        <p:spPr/>
        <p:txBody>
          <a:bodyPr/>
          <a:lstStyle/>
          <a:p>
            <a:r>
              <a:rPr lang="sv-SE" smtClean="0"/>
              <a:t>ES Erasmus+ projekts "Inovatīvas mācību metodes kvalitatīvam izglītības procesam" Nr. 2014-1-LV01-KA101-000283</a:t>
            </a:r>
            <a:endParaRPr lang="lv-LV"/>
          </a:p>
        </p:txBody>
      </p:sp>
    </p:spTree>
    <p:extLst>
      <p:ext uri="{BB962C8B-B14F-4D97-AF65-F5344CB8AC3E}">
        <p14:creationId xmlns:p14="http://schemas.microsoft.com/office/powerpoint/2010/main" val="1407856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184</TotalTime>
  <Words>692</Words>
  <Application>Microsoft Office PowerPoint</Application>
  <PresentationFormat>On-screen Show (4:3)</PresentationFormat>
  <Paragraphs>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Executive</vt:lpstr>
      <vt:lpstr>     Applying innovative methods  and creative approach in English lessons within the framework of the project mobility to Kilimli primary school, Turkey Study Year 2014/2015</vt:lpstr>
      <vt:lpstr>Innovative approaches</vt:lpstr>
      <vt:lpstr>1. Work with mobile devices</vt:lpstr>
      <vt:lpstr>Working with mobile computer class</vt:lpstr>
      <vt:lpstr>2. Designing materials  with Classflow</vt:lpstr>
      <vt:lpstr>PowerPoint Presentation</vt:lpstr>
      <vt:lpstr>Creative approach</vt:lpstr>
      <vt:lpstr>1.Discussion based learning</vt:lpstr>
      <vt:lpstr>Print screens from electronic register</vt:lpstr>
      <vt:lpstr>2. Selection of visual materials</vt:lpstr>
      <vt:lpstr>Preperation handout for the discussion Banged up abroad</vt:lpstr>
      <vt:lpstr>Gains: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innovative methods and creative approach in English lessons within the framework of the project mobility to Kilimli primary school, Turkey Study Year 2014/2015</dc:title>
  <dc:creator>Admins</dc:creator>
  <cp:lastModifiedBy>hbriede</cp:lastModifiedBy>
  <cp:revision>16</cp:revision>
  <dcterms:created xsi:type="dcterms:W3CDTF">2015-06-04T08:06:00Z</dcterms:created>
  <dcterms:modified xsi:type="dcterms:W3CDTF">2015-06-10T11:02:38Z</dcterms:modified>
</cp:coreProperties>
</file>