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637A2-14A6-418C-8A22-B7208721BB33}" type="datetimeFigureOut">
              <a:rPr lang="lv-LV" smtClean="0"/>
              <a:t>10.06.2015</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3A5BE-E741-494C-8105-66AEC4FCB11E}" type="slidenum">
              <a:rPr lang="lv-LV" smtClean="0"/>
              <a:t>‹#›</a:t>
            </a:fld>
            <a:endParaRPr lang="lv-LV"/>
          </a:p>
        </p:txBody>
      </p:sp>
    </p:spTree>
    <p:extLst>
      <p:ext uri="{BB962C8B-B14F-4D97-AF65-F5344CB8AC3E}">
        <p14:creationId xmlns:p14="http://schemas.microsoft.com/office/powerpoint/2010/main" val="243044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E5BF171-8651-4DCC-95A4-D311A7F9B1BC}" type="datetime1">
              <a:rPr lang="en-US" smtClean="0"/>
              <a:t>6/10/2015</a:t>
            </a:fld>
            <a:endParaRPr lang="en-US"/>
          </a:p>
        </p:txBody>
      </p:sp>
      <p:sp>
        <p:nvSpPr>
          <p:cNvPr id="17" name="Footer Placeholder 16"/>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A9CA5A-F3B0-40B9-92EF-0F9E00B78BD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ACE2D0-A606-476E-B281-658552F4993E}" type="datetime1">
              <a:rPr lang="en-US" smtClean="0"/>
              <a:t>6/10/2015</a:t>
            </a:fld>
            <a:endParaRPr lang="en-US"/>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6" name="Slide Number Placeholder 5"/>
          <p:cNvSpPr>
            <a:spLocks noGrp="1"/>
          </p:cNvSpPr>
          <p:nvPr>
            <p:ph type="sldNum" sz="quarter" idx="12"/>
          </p:nvPr>
        </p:nvSpPr>
        <p:spPr/>
        <p:txBody>
          <a:bodyPr/>
          <a:lstStyle/>
          <a:p>
            <a:fld id="{64A9CA5A-F3B0-40B9-92EF-0F9E00B78B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4A9CA5A-F3B0-40B9-92EF-0F9E00B78BD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EAC398-F96B-4038-BB2F-94282B404D4C}" type="datetime1">
              <a:rPr lang="en-US" smtClean="0"/>
              <a:t>6/10/2015</a:t>
            </a:fld>
            <a:endParaRPr lang="en-US"/>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32A9BC-1050-4D53-9179-B0D0B68F9254}" type="datetime1">
              <a:rPr lang="en-US" smtClean="0"/>
              <a:t>6/10/2015</a:t>
            </a:fld>
            <a:endParaRPr lang="en-US"/>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4A9CA5A-F3B0-40B9-92EF-0F9E00B78BD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4" name="Date Placeholder 3"/>
          <p:cNvSpPr>
            <a:spLocks noGrp="1"/>
          </p:cNvSpPr>
          <p:nvPr>
            <p:ph type="dt" sz="half" idx="10"/>
          </p:nvPr>
        </p:nvSpPr>
        <p:spPr/>
        <p:txBody>
          <a:bodyPr/>
          <a:lstStyle/>
          <a:p>
            <a:fld id="{2B313C9C-D6D6-496B-A54E-1947299DE279}" type="datetime1">
              <a:rPr lang="en-US" smtClean="0"/>
              <a:t>6/10/2015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A9CA5A-F3B0-40B9-92EF-0F9E00B78BD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9A7B7D-B9B1-4236-929E-831EDFB0E096}" type="datetime1">
              <a:rPr lang="en-US" smtClean="0"/>
              <a:t>6/10/2015</a:t>
            </a:fld>
            <a:endParaRPr lang="en-US"/>
          </a:p>
        </p:txBody>
      </p:sp>
      <p:sp>
        <p:nvSpPr>
          <p:cNvPr id="6" name="Footer Placeholder 5"/>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7" name="Slide Number Placeholder 6"/>
          <p:cNvSpPr>
            <a:spLocks noGrp="1"/>
          </p:cNvSpPr>
          <p:nvPr>
            <p:ph type="sldNum" sz="quarter" idx="12"/>
          </p:nvPr>
        </p:nvSpPr>
        <p:spPr/>
        <p:txBody>
          <a:bodyPr/>
          <a:lstStyle/>
          <a:p>
            <a:fld id="{64A9CA5A-F3B0-40B9-92EF-0F9E00B78BD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4A72E05-6966-4E08-8217-8EBD58FBBA8C}" type="datetime1">
              <a:rPr lang="en-US" smtClean="0"/>
              <a:t>6/10/2015</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sv-SE" smtClean="0"/>
              <a:t>ES Erasmus+ projekts "Inovatīvas mācību metodes kvalitatīvam izglītības procesam" Nr. 2014-1-LV01-KA101-000283</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4A9CA5A-F3B0-40B9-92EF-0F9E00B78BD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E431CE-A1C5-4CB2-8BDD-CE976A10FF07}" type="datetime1">
              <a:rPr lang="en-US" smtClean="0"/>
              <a:t>6/10/2015</a:t>
            </a:fld>
            <a:endParaRPr lang="en-US"/>
          </a:p>
        </p:txBody>
      </p:sp>
      <p:sp>
        <p:nvSpPr>
          <p:cNvPr id="4" name="Footer Placeholder 3"/>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4A9CA5A-F3B0-40B9-92EF-0F9E00B78B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AB45584-94C0-411E-B9E2-32DEEA35F202}" type="datetime1">
              <a:rPr lang="en-US" smtClean="0"/>
              <a:t>6/10/2015</a:t>
            </a:fld>
            <a:endParaRPr lang="en-US"/>
          </a:p>
        </p:txBody>
      </p:sp>
      <p:sp>
        <p:nvSpPr>
          <p:cNvPr id="3" name="Footer Placeholder 2"/>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4A9CA5A-F3B0-40B9-92EF-0F9E00B78B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4A9CA5A-F3B0-40B9-92EF-0F9E00B78BD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2C823F9-0C33-4D3F-A1A2-D3173F610123}" type="datetime1">
              <a:rPr lang="en-US" smtClean="0"/>
              <a:t>6/10/2015</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sv-SE" smtClean="0"/>
              <a:t>ES Erasmus+ projekts "Inovatīvas mācību metodes kvalitatīvam izglītības procesam" Nr. 2014-1-LV01-KA101-000283</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4A9CA5A-F3B0-40B9-92EF-0F9E00B78BD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5AC6646-F3E2-4F64-B4DD-4E2255F6584A}" type="datetime1">
              <a:rPr lang="en-US" smtClean="0"/>
              <a:t>6/10/2015</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sv-SE" smtClean="0"/>
              <a:t>ES Erasmus+ projekts "Inovatīvas mācību metodes kvalitatīvam izglītības procesam" Nr. 2014-1-LV01-KA101-000283</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C910327-C509-444B-97C2-EA40C59F2FCF}" type="datetime1">
              <a:rPr lang="en-US" smtClean="0"/>
              <a:t>6/10/2015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sv-SE" smtClean="0"/>
              <a:t>ES Erasmus+ projekts "Inovatīvas mācību metodes kvalitatīvam izglītības procesam" Nr. 2014-1-LV01-KA101-000283</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A9CA5A-F3B0-40B9-92EF-0F9E00B78BD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28" y="5643578"/>
            <a:ext cx="6400800" cy="823906"/>
          </a:xfrm>
        </p:spPr>
        <p:txBody>
          <a:bodyPr/>
          <a:lstStyle/>
          <a:p>
            <a:r>
              <a:rPr lang="lv-LV" dirty="0" smtClean="0">
                <a:solidFill>
                  <a:schemeClr val="tx1"/>
                </a:solidFill>
              </a:rPr>
              <a:t>Inese Bugrija, </a:t>
            </a:r>
            <a:r>
              <a:rPr lang="lv-LV" b="0" dirty="0" smtClean="0">
                <a:solidFill>
                  <a:schemeClr val="tx1"/>
                </a:solidFill>
              </a:rPr>
              <a:t>Teacher of English</a:t>
            </a:r>
          </a:p>
        </p:txBody>
      </p:sp>
      <p:sp>
        <p:nvSpPr>
          <p:cNvPr id="2" name="Title 1"/>
          <p:cNvSpPr>
            <a:spLocks noGrp="1"/>
          </p:cNvSpPr>
          <p:nvPr>
            <p:ph type="ctrTitle"/>
          </p:nvPr>
        </p:nvSpPr>
        <p:spPr>
          <a:xfrm>
            <a:off x="685800" y="928670"/>
            <a:ext cx="7772400" cy="4084506"/>
          </a:xfrm>
        </p:spPr>
        <p:txBody>
          <a:bodyPr>
            <a:normAutofit fontScale="90000"/>
          </a:bodyPr>
          <a:lstStyle/>
          <a:p>
            <a:r>
              <a:rPr lang="lv-LV" sz="6000" dirty="0" smtClean="0"/>
              <a:t>Erasmus+ mobility</a:t>
            </a:r>
            <a:r>
              <a:rPr lang="lv-LV" dirty="0" smtClean="0"/>
              <a:t/>
            </a:r>
            <a:br>
              <a:rPr lang="lv-LV" dirty="0" smtClean="0"/>
            </a:br>
            <a:r>
              <a:rPr lang="lv-LV" dirty="0" smtClean="0"/>
              <a:t/>
            </a:r>
            <a:br>
              <a:rPr lang="lv-LV" dirty="0" smtClean="0"/>
            </a:br>
            <a:r>
              <a:rPr lang="lv-LV" sz="4000" dirty="0" err="1" smtClean="0"/>
              <a:t>Applying</a:t>
            </a:r>
            <a:r>
              <a:rPr lang="lv-LV" sz="4000" dirty="0" smtClean="0"/>
              <a:t> </a:t>
            </a:r>
            <a:r>
              <a:rPr lang="lv-LV" sz="3600" dirty="0" err="1"/>
              <a:t>i</a:t>
            </a:r>
            <a:r>
              <a:rPr lang="lv-LV" sz="3600" dirty="0" err="1" smtClean="0"/>
              <a:t>nnovative</a:t>
            </a:r>
            <a:r>
              <a:rPr lang="lv-LV" sz="3600" dirty="0" smtClean="0"/>
              <a:t> </a:t>
            </a:r>
            <a:r>
              <a:rPr lang="lv-LV" sz="3600" dirty="0" err="1" smtClean="0"/>
              <a:t>methods</a:t>
            </a:r>
            <a:r>
              <a:rPr lang="lv-LV" sz="3600" dirty="0" smtClean="0"/>
              <a:t> </a:t>
            </a:r>
            <a:r>
              <a:rPr lang="lv-LV" sz="3600" dirty="0" err="1" smtClean="0"/>
              <a:t>in</a:t>
            </a:r>
            <a:r>
              <a:rPr lang="lv-LV" sz="3600" dirty="0" smtClean="0"/>
              <a:t> </a:t>
            </a:r>
            <a:r>
              <a:rPr lang="lv-LV" sz="3600" dirty="0" err="1" smtClean="0"/>
              <a:t>English</a:t>
            </a:r>
            <a:r>
              <a:rPr lang="lv-LV" sz="3600" dirty="0" smtClean="0"/>
              <a:t> </a:t>
            </a:r>
            <a:r>
              <a:rPr lang="lv-LV" sz="3600" dirty="0" err="1" smtClean="0"/>
              <a:t>lessons</a:t>
            </a:r>
            <a:r>
              <a:rPr lang="lv-LV" sz="3600" dirty="0" smtClean="0"/>
              <a:t> </a:t>
            </a:r>
            <a:r>
              <a:rPr lang="lv-LV" sz="3600" dirty="0" err="1" smtClean="0"/>
              <a:t>at</a:t>
            </a:r>
            <a:r>
              <a:rPr lang="lv-LV" sz="3600" dirty="0" smtClean="0"/>
              <a:t> </a:t>
            </a:r>
            <a:r>
              <a:rPr lang="lv-LV" sz="3600" dirty="0" err="1" smtClean="0"/>
              <a:t>Riga</a:t>
            </a:r>
            <a:r>
              <a:rPr lang="lv-LV" sz="3600" dirty="0" smtClean="0"/>
              <a:t> Teika </a:t>
            </a:r>
            <a:r>
              <a:rPr lang="lv-LV" sz="3600" dirty="0" err="1" smtClean="0"/>
              <a:t>Secondary</a:t>
            </a:r>
            <a:r>
              <a:rPr lang="lv-LV" sz="3600" dirty="0" smtClean="0"/>
              <a:t> </a:t>
            </a:r>
            <a:r>
              <a:rPr lang="lv-LV" sz="3600" dirty="0" err="1" smtClean="0"/>
              <a:t>school</a:t>
            </a:r>
            <a:r>
              <a:rPr lang="lv-LV" sz="3600" dirty="0"/>
              <a:t>,</a:t>
            </a:r>
            <a:r>
              <a:rPr lang="lv-LV" sz="3600" dirty="0" smtClean="0"/>
              <a:t> </a:t>
            </a:r>
            <a:r>
              <a:rPr lang="lv-LV" sz="3600" dirty="0" err="1" smtClean="0"/>
              <a:t>Latvia</a:t>
            </a:r>
            <a:r>
              <a:rPr lang="lv-LV" dirty="0" smtClean="0"/>
              <a:t/>
            </a:r>
            <a:br>
              <a:rPr lang="lv-LV" dirty="0" smtClean="0"/>
            </a:br>
            <a:r>
              <a:rPr lang="lv-LV" sz="2400" dirty="0" smtClean="0"/>
              <a:t/>
            </a:r>
            <a:br>
              <a:rPr lang="lv-LV" sz="2400" dirty="0" smtClean="0"/>
            </a:br>
            <a:r>
              <a:rPr lang="lv-LV" sz="2400" dirty="0" smtClean="0"/>
              <a:t/>
            </a:r>
            <a:br>
              <a:rPr lang="lv-LV" sz="2400" dirty="0" smtClean="0"/>
            </a:b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M_0454.JPG"/>
          <p:cNvPicPr>
            <a:picLocks noGrp="1" noChangeAspect="1"/>
          </p:cNvPicPr>
          <p:nvPr>
            <p:ph sz="quarter" idx="1"/>
          </p:nvPr>
        </p:nvPicPr>
        <p:blipFill>
          <a:blip r:embed="rId2" cstate="print"/>
          <a:stretch>
            <a:fillRect/>
          </a:stretch>
        </p:blipFill>
        <p:spPr>
          <a:xfrm>
            <a:off x="500034" y="428603"/>
            <a:ext cx="8001056" cy="600079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799" y="6410848"/>
            <a:ext cx="8614941"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40160"/>
          </a:xfrm>
        </p:spPr>
        <p:txBody>
          <a:bodyPr>
            <a:noAutofit/>
          </a:bodyPr>
          <a:lstStyle/>
          <a:p>
            <a:pPr lvl="1" algn="ctr" rtl="0">
              <a:spcBef>
                <a:spcPct val="0"/>
              </a:spcBef>
            </a:pPr>
            <a:r>
              <a:rPr lang="lv-LV" sz="2400" dirty="0" smtClean="0">
                <a:solidFill>
                  <a:schemeClr val="bg2">
                    <a:lumMod val="50000"/>
                  </a:schemeClr>
                </a:solidFill>
                <a:latin typeface="+mj-lt"/>
              </a:rPr>
              <a:t>Acting out spring poems and drawing </a:t>
            </a:r>
            <a:r>
              <a:rPr lang="lv-LV" sz="2400" dirty="0" err="1" smtClean="0">
                <a:solidFill>
                  <a:schemeClr val="bg2">
                    <a:lumMod val="50000"/>
                  </a:schemeClr>
                </a:solidFill>
                <a:latin typeface="+mj-lt"/>
              </a:rPr>
              <a:t>them</a:t>
            </a:r>
            <a:r>
              <a:rPr lang="lv-LV" sz="2400" dirty="0" smtClean="0">
                <a:solidFill>
                  <a:schemeClr val="bg2">
                    <a:lumMod val="50000"/>
                  </a:schemeClr>
                </a:solidFill>
                <a:latin typeface="+mj-lt"/>
              </a:rPr>
              <a:t> </a:t>
            </a:r>
            <a:br>
              <a:rPr lang="lv-LV" sz="2400" dirty="0" smtClean="0">
                <a:solidFill>
                  <a:schemeClr val="bg2">
                    <a:lumMod val="50000"/>
                  </a:schemeClr>
                </a:solidFill>
                <a:latin typeface="+mj-lt"/>
              </a:rPr>
            </a:br>
            <a:r>
              <a:rPr lang="lv-LV" sz="2400" dirty="0" err="1" smtClean="0">
                <a:solidFill>
                  <a:schemeClr val="bg2">
                    <a:lumMod val="50000"/>
                  </a:schemeClr>
                </a:solidFill>
                <a:latin typeface="+mj-lt"/>
              </a:rPr>
              <a:t>from</a:t>
            </a:r>
            <a:r>
              <a:rPr lang="lv-LV" sz="2400" dirty="0" smtClean="0">
                <a:solidFill>
                  <a:schemeClr val="bg2">
                    <a:lumMod val="50000"/>
                  </a:schemeClr>
                </a:solidFill>
                <a:latin typeface="+mj-lt"/>
              </a:rPr>
              <a:t> what students hear. Translating </a:t>
            </a:r>
            <a:r>
              <a:rPr lang="lv-LV" sz="2400" dirty="0" err="1" smtClean="0">
                <a:solidFill>
                  <a:schemeClr val="bg2">
                    <a:lumMod val="50000"/>
                  </a:schemeClr>
                </a:solidFill>
                <a:latin typeface="+mj-lt"/>
              </a:rPr>
              <a:t>them</a:t>
            </a:r>
            <a:r>
              <a:rPr lang="lv-LV" sz="2400" dirty="0" smtClean="0">
                <a:solidFill>
                  <a:schemeClr val="bg2">
                    <a:lumMod val="50000"/>
                  </a:schemeClr>
                </a:solidFill>
                <a:latin typeface="+mj-lt"/>
              </a:rPr>
              <a:t> </a:t>
            </a:r>
            <a:br>
              <a:rPr lang="lv-LV" sz="2400" dirty="0" smtClean="0">
                <a:solidFill>
                  <a:schemeClr val="bg2">
                    <a:lumMod val="50000"/>
                  </a:schemeClr>
                </a:solidFill>
                <a:latin typeface="+mj-lt"/>
              </a:rPr>
            </a:br>
            <a:r>
              <a:rPr lang="lv-LV" sz="2400" dirty="0" err="1" smtClean="0">
                <a:solidFill>
                  <a:schemeClr val="bg2">
                    <a:lumMod val="50000"/>
                  </a:schemeClr>
                </a:solidFill>
                <a:latin typeface="+mj-lt"/>
              </a:rPr>
              <a:t>into</a:t>
            </a:r>
            <a:r>
              <a:rPr lang="lv-LV" sz="2400" dirty="0" smtClean="0">
                <a:solidFill>
                  <a:schemeClr val="bg2">
                    <a:lumMod val="50000"/>
                  </a:schemeClr>
                </a:solidFill>
                <a:latin typeface="+mj-lt"/>
              </a:rPr>
              <a:t> Latvian.</a:t>
            </a:r>
            <a:endParaRPr lang="en-US" sz="2400" dirty="0">
              <a:solidFill>
                <a:schemeClr val="bg2">
                  <a:lumMod val="50000"/>
                </a:schemeClr>
              </a:solidFill>
              <a:latin typeface="+mj-lt"/>
            </a:endParaRPr>
          </a:p>
        </p:txBody>
      </p:sp>
      <p:sp>
        <p:nvSpPr>
          <p:cNvPr id="3" name="Content Placeholder 2"/>
          <p:cNvSpPr>
            <a:spLocks noGrp="1"/>
          </p:cNvSpPr>
          <p:nvPr>
            <p:ph sz="quarter" idx="1"/>
          </p:nvPr>
        </p:nvSpPr>
        <p:spPr/>
        <p:txBody>
          <a:bodyPr/>
          <a:lstStyle/>
          <a:p>
            <a:r>
              <a:rPr lang="lv-LV" dirty="0" smtClean="0"/>
              <a:t>This activity is borrowed from the mobility in Germany, where students read poems in English. The activity focuses on student’s sense of language and its rhythm. Here, it is also asked to write down the translation of the poem into Latvian, which makes this task challenging and at the same time can be done individually at an individual pace and with the help of a dictionary.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800" y="6410848"/>
            <a:ext cx="8659688"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1392971_1136881986329243_5554876068069493851_n.jpg"/>
          <p:cNvPicPr>
            <a:picLocks noGrp="1" noChangeAspect="1"/>
          </p:cNvPicPr>
          <p:nvPr>
            <p:ph sz="quarter" idx="1"/>
          </p:nvPr>
        </p:nvPicPr>
        <p:blipFill>
          <a:blip r:embed="rId2"/>
          <a:stretch>
            <a:fillRect/>
          </a:stretch>
        </p:blipFill>
        <p:spPr>
          <a:xfrm rot="16200000">
            <a:off x="1428728" y="-785842"/>
            <a:ext cx="6000792" cy="800105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800" y="6410848"/>
            <a:ext cx="8659688" cy="365760"/>
          </a:xfrm>
        </p:spPr>
        <p:txBody>
          <a:bodyPr/>
          <a:lstStyle/>
          <a:p>
            <a:r>
              <a:rPr lang="sv-SE" smtClean="0"/>
              <a:t>ES Erasmus+ projekts "Inovatīvas mācību metodes kvalitatīvam izglītības procesam" Nr. 2014-1-LV01-KA101-000283</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391759_1136881999662575_2466552904662911966_n.jpg"/>
          <p:cNvPicPr>
            <a:picLocks noGrp="1" noChangeAspect="1"/>
          </p:cNvPicPr>
          <p:nvPr>
            <p:ph sz="quarter" idx="1"/>
          </p:nvPr>
        </p:nvPicPr>
        <p:blipFill>
          <a:blip r:embed="rId2"/>
          <a:stretch>
            <a:fillRect/>
          </a:stretch>
        </p:blipFill>
        <p:spPr>
          <a:xfrm>
            <a:off x="2285984" y="214290"/>
            <a:ext cx="4518838" cy="602511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800" y="6410848"/>
            <a:ext cx="8659688"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412120_1136881996329242_5949363532233547853_n.jpg"/>
          <p:cNvPicPr>
            <a:picLocks noGrp="1" noChangeAspect="1"/>
          </p:cNvPicPr>
          <p:nvPr>
            <p:ph sz="quarter" idx="1"/>
          </p:nvPr>
        </p:nvPicPr>
        <p:blipFill>
          <a:blip r:embed="rId2"/>
          <a:stretch>
            <a:fillRect/>
          </a:stretch>
        </p:blipFill>
        <p:spPr>
          <a:xfrm rot="16200000">
            <a:off x="1285851" y="-928718"/>
            <a:ext cx="6429421" cy="857256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800" y="6410848"/>
            <a:ext cx="8659688"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391250_1136881989662576_2106565079578193982_n.jpg"/>
          <p:cNvPicPr>
            <a:picLocks noGrp="1" noChangeAspect="1"/>
          </p:cNvPicPr>
          <p:nvPr>
            <p:ph sz="quarter" idx="1"/>
          </p:nvPr>
        </p:nvPicPr>
        <p:blipFill>
          <a:blip r:embed="rId2"/>
          <a:stretch>
            <a:fillRect/>
          </a:stretch>
        </p:blipFill>
        <p:spPr>
          <a:xfrm>
            <a:off x="1571604" y="142852"/>
            <a:ext cx="4929222" cy="657229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Summary</a:t>
            </a:r>
            <a:endParaRPr lang="en-US" dirty="0"/>
          </a:p>
        </p:txBody>
      </p:sp>
      <p:sp>
        <p:nvSpPr>
          <p:cNvPr id="3" name="Content Placeholder 2"/>
          <p:cNvSpPr>
            <a:spLocks noGrp="1"/>
          </p:cNvSpPr>
          <p:nvPr>
            <p:ph sz="quarter" idx="1"/>
          </p:nvPr>
        </p:nvSpPr>
        <p:spPr/>
        <p:txBody>
          <a:bodyPr>
            <a:normAutofit fontScale="92500" lnSpcReduction="10000"/>
          </a:bodyPr>
          <a:lstStyle/>
          <a:p>
            <a:r>
              <a:rPr lang="lv-LV" dirty="0" smtClean="0"/>
              <a:t>All the activities include creativity. Language learning is a creative process and therefore creativity fosters language learning. It also increses student’s llevel of motivation in the learning process.</a:t>
            </a:r>
          </a:p>
          <a:p>
            <a:r>
              <a:rPr lang="lv-LV" dirty="0" smtClean="0"/>
              <a:t>Students like practical application of the activities. Poems, group discussions and their analysis, video watching with grammar neuanses – everything with pictures, colours and different movements raise student’s interest and learning progress improves.</a:t>
            </a:r>
          </a:p>
          <a:p>
            <a:r>
              <a:rPr lang="lv-LV" dirty="0" smtClean="0"/>
              <a:t>Upper-secondary students also need application of videos and funny situations to maintain their interest on difficult topics, including grammar.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799" y="6410848"/>
            <a:ext cx="8614941"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Summary</a:t>
            </a:r>
            <a:endParaRPr lang="en-US" dirty="0"/>
          </a:p>
        </p:txBody>
      </p:sp>
      <p:sp>
        <p:nvSpPr>
          <p:cNvPr id="3" name="Content Placeholder 2"/>
          <p:cNvSpPr>
            <a:spLocks noGrp="1"/>
          </p:cNvSpPr>
          <p:nvPr>
            <p:ph sz="quarter" idx="1"/>
          </p:nvPr>
        </p:nvSpPr>
        <p:spPr/>
        <p:txBody>
          <a:bodyPr/>
          <a:lstStyle/>
          <a:p>
            <a:r>
              <a:rPr lang="lv-LV" dirty="0" smtClean="0"/>
              <a:t>Students are willing to express their opinion about activities and their learning progress. They can assess their learning quite clearly if they are sure they will be listened to.</a:t>
            </a:r>
          </a:p>
          <a:p>
            <a:r>
              <a:rPr lang="lv-LV" dirty="0" smtClean="0"/>
              <a:t>Students are open to experiments and innovative methods. Even though it takes more preparation time, teachers should be urged to invent and try out new innovative methods to improve their teaching experience.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800" y="6410848"/>
            <a:ext cx="8659688"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88640"/>
            <a:ext cx="8534400" cy="1008112"/>
          </a:xfrm>
        </p:spPr>
        <p:txBody>
          <a:bodyPr>
            <a:normAutofit fontScale="90000"/>
          </a:bodyPr>
          <a:lstStyle/>
          <a:p>
            <a:r>
              <a:rPr lang="lv-LV" dirty="0" smtClean="0"/>
              <a:t>Innovative methods in English as a </a:t>
            </a:r>
            <a:br>
              <a:rPr lang="lv-LV" dirty="0" smtClean="0"/>
            </a:br>
            <a:r>
              <a:rPr lang="lv-LV" dirty="0" err="1" smtClean="0"/>
              <a:t>foreign</a:t>
            </a:r>
            <a:r>
              <a:rPr lang="lv-LV" dirty="0" smtClean="0"/>
              <a:t> language teaching</a:t>
            </a:r>
            <a:endParaRPr lang="en-US" dirty="0"/>
          </a:p>
        </p:txBody>
      </p:sp>
      <p:sp>
        <p:nvSpPr>
          <p:cNvPr id="3" name="Content Placeholder 2"/>
          <p:cNvSpPr>
            <a:spLocks noGrp="1"/>
          </p:cNvSpPr>
          <p:nvPr>
            <p:ph sz="quarter" idx="1"/>
          </p:nvPr>
        </p:nvSpPr>
        <p:spPr>
          <a:xfrm>
            <a:off x="301752" y="1527048"/>
            <a:ext cx="8503920" cy="4973786"/>
          </a:xfrm>
        </p:spPr>
        <p:txBody>
          <a:bodyPr>
            <a:normAutofit/>
          </a:bodyPr>
          <a:lstStyle/>
          <a:p>
            <a:r>
              <a:rPr lang="lv-LV" dirty="0" smtClean="0"/>
              <a:t>During the mobility in Germany, various methods of foreign language teaching were observed. </a:t>
            </a:r>
          </a:p>
          <a:p>
            <a:r>
              <a:rPr lang="lv-LV" dirty="0" smtClean="0"/>
              <a:t>The teacher gained insight into language teaching in Germany and borrowed some activities or inspired from them to create own innovative English teaching activities to apply in Latvia:</a:t>
            </a:r>
          </a:p>
          <a:p>
            <a:pPr lvl="1"/>
            <a:r>
              <a:rPr lang="lv-LV" dirty="0" smtClean="0"/>
              <a:t>Use of a simple silent video clip for grammar tenses’ understanding and application;</a:t>
            </a:r>
          </a:p>
          <a:p>
            <a:pPr lvl="1"/>
            <a:r>
              <a:rPr lang="lv-LV" dirty="0" smtClean="0"/>
              <a:t>Cross-cultural groupwork in roles (role plays) to raise cultural awareness and empathy;</a:t>
            </a:r>
          </a:p>
          <a:p>
            <a:pPr lvl="1"/>
            <a:r>
              <a:rPr lang="lv-LV" dirty="0" smtClean="0"/>
              <a:t>Poetry writing in English classes outdoors;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4" name="Footer Placeholder 3"/>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lv-LV" dirty="0" smtClean="0"/>
              <a:t>Innovative methods in English as a </a:t>
            </a:r>
            <a:br>
              <a:rPr lang="lv-LV" dirty="0" smtClean="0"/>
            </a:br>
            <a:r>
              <a:rPr lang="lv-LV" dirty="0" err="1" smtClean="0"/>
              <a:t>foreign</a:t>
            </a:r>
            <a:r>
              <a:rPr lang="lv-LV" dirty="0" smtClean="0"/>
              <a:t> language teaching</a:t>
            </a:r>
            <a:endParaRPr lang="en-US" dirty="0"/>
          </a:p>
        </p:txBody>
      </p:sp>
      <p:sp>
        <p:nvSpPr>
          <p:cNvPr id="3" name="Content Placeholder 2"/>
          <p:cNvSpPr>
            <a:spLocks noGrp="1"/>
          </p:cNvSpPr>
          <p:nvPr>
            <p:ph sz="quarter" idx="1"/>
          </p:nvPr>
        </p:nvSpPr>
        <p:spPr/>
        <p:txBody>
          <a:bodyPr/>
          <a:lstStyle/>
          <a:p>
            <a:pPr lvl="1"/>
            <a:r>
              <a:rPr lang="lv-LV" dirty="0" smtClean="0"/>
              <a:t>Peer formative assessment and analysis of it;</a:t>
            </a:r>
          </a:p>
          <a:p>
            <a:pPr lvl="1"/>
            <a:r>
              <a:rPr lang="lv-LV" dirty="0" smtClean="0"/>
              <a:t>Acting out spring poems and drawing them from what students hear. Translating them into Latvian.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12168"/>
          </a:xfrm>
        </p:spPr>
        <p:txBody>
          <a:bodyPr>
            <a:normAutofit/>
          </a:bodyPr>
          <a:lstStyle/>
          <a:p>
            <a:r>
              <a:rPr lang="lv-LV" dirty="0" smtClean="0"/>
              <a:t>Silent video clip for </a:t>
            </a:r>
            <a:r>
              <a:rPr lang="lv-LV" dirty="0" err="1" smtClean="0"/>
              <a:t>grammar</a:t>
            </a:r>
            <a:r>
              <a:rPr lang="lv-LV" dirty="0" smtClean="0"/>
              <a:t> </a:t>
            </a:r>
            <a:br>
              <a:rPr lang="lv-LV" dirty="0" smtClean="0"/>
            </a:br>
            <a:r>
              <a:rPr lang="lv-LV" dirty="0" err="1" smtClean="0"/>
              <a:t>tenses</a:t>
            </a:r>
            <a:endParaRPr lang="en-US" dirty="0"/>
          </a:p>
        </p:txBody>
      </p:sp>
      <p:sp>
        <p:nvSpPr>
          <p:cNvPr id="3" name="Content Placeholder 2"/>
          <p:cNvSpPr>
            <a:spLocks noGrp="1"/>
          </p:cNvSpPr>
          <p:nvPr>
            <p:ph sz="quarter" idx="1"/>
          </p:nvPr>
        </p:nvSpPr>
        <p:spPr/>
        <p:txBody>
          <a:bodyPr>
            <a:normAutofit lnSpcReduction="10000"/>
          </a:bodyPr>
          <a:lstStyle/>
          <a:p>
            <a:r>
              <a:rPr lang="lv-LV" dirty="0" smtClean="0"/>
              <a:t>The activity is based on a video and shows students the use of various past tenses. </a:t>
            </a:r>
          </a:p>
          <a:p>
            <a:pPr lvl="1"/>
            <a:r>
              <a:rPr lang="lv-LV" dirty="0" smtClean="0"/>
              <a:t>Students watch the video and write down the activities they see Mr. Bean does during the video;</a:t>
            </a:r>
          </a:p>
          <a:p>
            <a:pPr lvl="1"/>
            <a:r>
              <a:rPr lang="lv-LV" dirty="0" smtClean="0"/>
              <a:t>The activities are written down by the teacher on the blackboard.</a:t>
            </a:r>
          </a:p>
          <a:p>
            <a:pPr lvl="1"/>
            <a:r>
              <a:rPr lang="lv-LV" dirty="0" smtClean="0"/>
              <a:t>Students read the rules of tense application from the textbooks. </a:t>
            </a:r>
          </a:p>
          <a:p>
            <a:pPr lvl="1"/>
            <a:r>
              <a:rPr lang="lv-LV" dirty="0" smtClean="0"/>
              <a:t>Teacher asks about the type of activities – which are long and background activities (Past Continuous), short and ended (Past Simple), preceeded by other (Past Perfect). Students write description of the story.</a:t>
            </a:r>
          </a:p>
          <a:p>
            <a:pPr lvl="1"/>
            <a:r>
              <a:rPr lang="lv-LV" dirty="0" smtClean="0"/>
              <a:t>Video: https://www.youtube.com/watch?v=NnaRp0x_kQM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800" y="6410848"/>
            <a:ext cx="8227640"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Mr. Bean’s Sandwich </a:t>
            </a:r>
            <a:r>
              <a:rPr lang="lv-LV" dirty="0" err="1" smtClean="0"/>
              <a:t>making</a:t>
            </a:r>
            <a:r>
              <a:rPr lang="lv-LV" dirty="0" smtClean="0"/>
              <a:t> </a:t>
            </a:r>
            <a:br>
              <a:rPr lang="lv-LV" dirty="0" smtClean="0"/>
            </a:br>
            <a:r>
              <a:rPr lang="lv-LV" dirty="0" err="1" smtClean="0"/>
              <a:t>in</a:t>
            </a:r>
            <a:r>
              <a:rPr lang="lv-LV" dirty="0" smtClean="0"/>
              <a:t> the park</a:t>
            </a:r>
            <a:endParaRPr lang="en-US" dirty="0"/>
          </a:p>
        </p:txBody>
      </p:sp>
      <p:pic>
        <p:nvPicPr>
          <p:cNvPr id="4" name="Content Placeholder 3" descr="mrbean_3228318b.jpg"/>
          <p:cNvPicPr>
            <a:picLocks noGrp="1" noChangeAspect="1"/>
          </p:cNvPicPr>
          <p:nvPr>
            <p:ph sz="quarter" idx="1"/>
          </p:nvPr>
        </p:nvPicPr>
        <p:blipFill>
          <a:blip r:embed="rId2"/>
          <a:stretch>
            <a:fillRect/>
          </a:stretch>
        </p:blipFill>
        <p:spPr>
          <a:xfrm>
            <a:off x="285720" y="1071546"/>
            <a:ext cx="8429684" cy="526175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lstStyle/>
          <a:p>
            <a:pPr marL="0"/>
            <a:r>
              <a:rPr lang="lv-LV" dirty="0" smtClean="0"/>
              <a:t>Cross-cultural groupwork in roles (role plays) to raise cultural awareness and empathy;</a:t>
            </a:r>
          </a:p>
          <a:p>
            <a:pPr lvl="1"/>
            <a:r>
              <a:rPr lang="lv-LV" dirty="0" smtClean="0"/>
              <a:t>Students work in pairs. One of them is from a big country, another is from a small country. Each of them has to find 3 arguments of the advantages of their country. Later, after a discussion, each of them finds both advantages and disadvantages of their lifes in their countries and what people from both countries can learn from each orther.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lv-LV" dirty="0" smtClean="0"/>
              <a:t>A sample from Students </a:t>
            </a:r>
            <a:br>
              <a:rPr lang="lv-LV" dirty="0" smtClean="0"/>
            </a:br>
            <a:r>
              <a:rPr lang="lv-LV" dirty="0" err="1" smtClean="0"/>
              <a:t>Summary</a:t>
            </a:r>
            <a:endParaRPr lang="en-US" dirty="0"/>
          </a:p>
        </p:txBody>
      </p:sp>
      <p:pic>
        <p:nvPicPr>
          <p:cNvPr id="4" name="Content Placeholder 3" descr="11401233_1136877926329649_7936548263153890847_n.jpg"/>
          <p:cNvPicPr>
            <a:picLocks noGrp="1" noChangeAspect="1"/>
          </p:cNvPicPr>
          <p:nvPr>
            <p:ph sz="quarter" idx="1"/>
          </p:nvPr>
        </p:nvPicPr>
        <p:blipFill>
          <a:blip r:embed="rId2"/>
          <a:stretch>
            <a:fillRect/>
          </a:stretch>
        </p:blipFill>
        <p:spPr>
          <a:xfrm rot="16200000">
            <a:off x="2071666" y="428609"/>
            <a:ext cx="5143509" cy="685801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Poetry writing outdoors</a:t>
            </a:r>
            <a:endParaRPr lang="en-US" dirty="0"/>
          </a:p>
        </p:txBody>
      </p:sp>
      <p:sp>
        <p:nvSpPr>
          <p:cNvPr id="3" name="Content Placeholder 2"/>
          <p:cNvSpPr>
            <a:spLocks noGrp="1"/>
          </p:cNvSpPr>
          <p:nvPr>
            <p:ph sz="quarter" idx="1"/>
          </p:nvPr>
        </p:nvSpPr>
        <p:spPr/>
        <p:txBody>
          <a:bodyPr>
            <a:normAutofit fontScale="92500" lnSpcReduction="10000"/>
          </a:bodyPr>
          <a:lstStyle/>
          <a:p>
            <a:r>
              <a:rPr lang="lv-LV" dirty="0" smtClean="0"/>
              <a:t>This activity is a mix of English and Nature Sciences. Students learn both new vocabulary in English and explore the nature around.</a:t>
            </a:r>
          </a:p>
          <a:p>
            <a:pPr lvl="1"/>
            <a:r>
              <a:rPr lang="lv-LV" dirty="0" smtClean="0"/>
              <a:t>Students go outdoors and find their places for a creative activity.</a:t>
            </a:r>
          </a:p>
          <a:p>
            <a:pPr lvl="1"/>
            <a:r>
              <a:rPr lang="lv-LV" dirty="0" smtClean="0"/>
              <a:t>It is possible to work individually or in pairs.</a:t>
            </a:r>
          </a:p>
          <a:p>
            <a:pPr lvl="1"/>
            <a:r>
              <a:rPr lang="lv-LV" dirty="0" smtClean="0"/>
              <a:t>Students can have individual assisstance from the teacher if they need it.</a:t>
            </a:r>
          </a:p>
          <a:p>
            <a:pPr lvl="1"/>
            <a:r>
              <a:rPr lang="lv-LV" dirty="0" smtClean="0"/>
              <a:t>The use of school’s property (garden) lets students to be safe during the lesson – they are not on the street.</a:t>
            </a:r>
          </a:p>
          <a:p>
            <a:pPr lvl="1"/>
            <a:r>
              <a:rPr lang="lv-LV" dirty="0" smtClean="0"/>
              <a:t>Students compose the poems and can draw an illustration of it if they feel like it.</a:t>
            </a:r>
          </a:p>
          <a:p>
            <a:pPr lvl="1"/>
            <a:r>
              <a:rPr lang="lv-LV" dirty="0" smtClean="0"/>
              <a:t>Students later present their poems in front of the class and give their assessment of the activity.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5" name="Footer Placeholder 4"/>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397.jpg"/>
          <p:cNvPicPr>
            <a:picLocks noGrp="1" noChangeAspect="1"/>
          </p:cNvPicPr>
          <p:nvPr>
            <p:ph sz="quarter" idx="1"/>
          </p:nvPr>
        </p:nvPicPr>
        <p:blipFill>
          <a:blip r:embed="rId2" cstate="print"/>
          <a:stretch>
            <a:fillRect/>
          </a:stretch>
        </p:blipFill>
        <p:spPr>
          <a:xfrm>
            <a:off x="285720" y="-1"/>
            <a:ext cx="8643998" cy="64829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395413" cy="605634"/>
          </a:xfrm>
          <a:prstGeom prst="rect">
            <a:avLst/>
          </a:prstGeom>
        </p:spPr>
      </p:pic>
      <p:sp>
        <p:nvSpPr>
          <p:cNvPr id="3" name="Footer Placeholder 2"/>
          <p:cNvSpPr>
            <a:spLocks noGrp="1"/>
          </p:cNvSpPr>
          <p:nvPr>
            <p:ph type="ftr" sz="quarter" idx="11"/>
          </p:nvPr>
        </p:nvSpPr>
        <p:spPr>
          <a:xfrm>
            <a:off x="304800" y="6410848"/>
            <a:ext cx="8731696"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204</TotalTime>
  <Words>940</Words>
  <Application>Microsoft Office PowerPoint</Application>
  <PresentationFormat>On-screen Show (4:3)</PresentationFormat>
  <Paragraphs>56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Erasmus+ mobility  Applying innovative methods in English lessons at Riga Teika Secondary school, Latvia   </vt:lpstr>
      <vt:lpstr>Innovative methods in English as a  foreign language teaching</vt:lpstr>
      <vt:lpstr>Innovative methods in English as a  foreign language teaching</vt:lpstr>
      <vt:lpstr>Silent video clip for grammar  tenses</vt:lpstr>
      <vt:lpstr>Mr. Bean’s Sandwich making  in the park</vt:lpstr>
      <vt:lpstr>PowerPoint Presentation</vt:lpstr>
      <vt:lpstr>A sample from Students  Summary</vt:lpstr>
      <vt:lpstr>Poetry writing outdoors</vt:lpstr>
      <vt:lpstr>PowerPoint Presentation</vt:lpstr>
      <vt:lpstr>PowerPoint Presentation</vt:lpstr>
      <vt:lpstr>Acting out spring poems and drawing them  from what students hear. Translating them  into Latvian.</vt:lpstr>
      <vt:lpstr>PowerPoint Presentation</vt:lpstr>
      <vt:lpstr>PowerPoint Presentation</vt:lpstr>
      <vt:lpstr>PowerPoint Presentation</vt:lpstr>
      <vt:lpstr>PowerPoint Presentation</vt:lpstr>
      <vt:lpstr>Summary</vt:lpstr>
      <vt:lpstr>Summary</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mobility  Europaschule Rövershagen  Rövershagen, Germany  22.02.2015.-28.02.2015.</dc:title>
  <dc:creator>Inese</dc:creator>
  <cp:lastModifiedBy>hbriede</cp:lastModifiedBy>
  <cp:revision>35</cp:revision>
  <dcterms:created xsi:type="dcterms:W3CDTF">2015-06-03T15:40:59Z</dcterms:created>
  <dcterms:modified xsi:type="dcterms:W3CDTF">2015-06-10T11:20:47Z</dcterms:modified>
</cp:coreProperties>
</file>