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70" r:id="rId3"/>
    <p:sldId id="257" r:id="rId4"/>
    <p:sldId id="258" r:id="rId5"/>
    <p:sldId id="259" r:id="rId6"/>
    <p:sldId id="260" r:id="rId7"/>
    <p:sldId id="261" r:id="rId8"/>
    <p:sldId id="262" r:id="rId9"/>
    <p:sldId id="263" r:id="rId10"/>
    <p:sldId id="264" r:id="rId11"/>
    <p:sldId id="265" r:id="rId12"/>
    <p:sldId id="271" r:id="rId13"/>
    <p:sldId id="272" r:id="rId14"/>
    <p:sldId id="273" r:id="rId15"/>
    <p:sldId id="274" r:id="rId16"/>
    <p:sldId id="275" r:id="rId17"/>
    <p:sldId id="276" r:id="rId18"/>
    <p:sldId id="266" r:id="rId19"/>
    <p:sldId id="267" r:id="rId20"/>
    <p:sldId id="277" r:id="rId21"/>
    <p:sldId id="268" r:id="rId22"/>
    <p:sldId id="26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1" autoAdjust="0"/>
    <p:restoredTop sz="94676" autoAdjust="0"/>
  </p:normalViewPr>
  <p:slideViewPr>
    <p:cSldViewPr>
      <p:cViewPr>
        <p:scale>
          <a:sx n="94" d="100"/>
          <a:sy n="94" d="100"/>
        </p:scale>
        <p:origin x="-1164" y="174"/>
      </p:cViewPr>
      <p:guideLst>
        <p:guide orient="horz" pos="2160"/>
        <p:guide pos="2880"/>
      </p:guideLst>
    </p:cSldViewPr>
  </p:slideViewPr>
  <p:outlineViewPr>
    <p:cViewPr>
      <p:scale>
        <a:sx n="33" d="100"/>
        <a:sy n="33" d="100"/>
      </p:scale>
      <p:origin x="0" y="522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6846D-F933-4E59-BE7C-13FF8BE210D5}" type="datetimeFigureOut">
              <a:rPr lang="lv-LV" smtClean="0"/>
              <a:t>10.06.2015</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784FF0-F20A-4A7D-8D10-73D5783A854B}" type="slidenum">
              <a:rPr lang="lv-LV" smtClean="0"/>
              <a:t>‹#›</a:t>
            </a:fld>
            <a:endParaRPr lang="lv-LV"/>
          </a:p>
        </p:txBody>
      </p:sp>
    </p:spTree>
    <p:extLst>
      <p:ext uri="{BB962C8B-B14F-4D97-AF65-F5344CB8AC3E}">
        <p14:creationId xmlns:p14="http://schemas.microsoft.com/office/powerpoint/2010/main" val="211631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9A391C1-17DD-4389-A4C6-62DE8C20787C}" type="datetime1">
              <a:rPr lang="en-US" smtClean="0"/>
              <a:t>6/10/2015</a:t>
            </a:fld>
            <a:endParaRPr lang="en-US"/>
          </a:p>
        </p:txBody>
      </p:sp>
      <p:sp>
        <p:nvSpPr>
          <p:cNvPr id="17" name="Footer Placeholder 16"/>
          <p:cNvSpPr>
            <a:spLocks noGrp="1"/>
          </p:cNvSpPr>
          <p:nvPr>
            <p:ph type="ftr" sz="quarter" idx="11"/>
          </p:nvPr>
        </p:nvSpPr>
        <p:spPr/>
        <p:txBody>
          <a:bodyPr/>
          <a:lstStyle/>
          <a:p>
            <a:r>
              <a:rPr lang="sv-SE" smtClean="0"/>
              <a:t>ES Erasmus+ projekts "Inovatīvas mācību metodes kvalitatīvam izglītības procesam" Nr. 2014-1-LV01-KA101-000283</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4A9CA5A-F3B0-40B9-92EF-0F9E00B78BDD}"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5BA403-5B9D-41E2-BA0A-E2A329FD571F}" type="datetime1">
              <a:rPr lang="en-US" smtClean="0"/>
              <a:t>6/10/2015</a:t>
            </a:fld>
            <a:endParaRPr lang="en-US"/>
          </a:p>
        </p:txBody>
      </p:sp>
      <p:sp>
        <p:nvSpPr>
          <p:cNvPr id="5" name="Footer Placeholder 4"/>
          <p:cNvSpPr>
            <a:spLocks noGrp="1"/>
          </p:cNvSpPr>
          <p:nvPr>
            <p:ph type="ftr" sz="quarter" idx="11"/>
          </p:nvPr>
        </p:nvSpPr>
        <p:spPr/>
        <p:txBody>
          <a:bodyPr/>
          <a:lstStyle/>
          <a:p>
            <a:r>
              <a:rPr lang="sv-SE" smtClean="0"/>
              <a:t>ES Erasmus+ projekts "Inovatīvas mācību metodes kvalitatīvam izglītības procesam" Nr. 2014-1-LV01-KA101-000283</a:t>
            </a:r>
            <a:endParaRPr lang="en-US"/>
          </a:p>
        </p:txBody>
      </p:sp>
      <p:sp>
        <p:nvSpPr>
          <p:cNvPr id="6" name="Slide Number Placeholder 5"/>
          <p:cNvSpPr>
            <a:spLocks noGrp="1"/>
          </p:cNvSpPr>
          <p:nvPr>
            <p:ph type="sldNum" sz="quarter" idx="12"/>
          </p:nvPr>
        </p:nvSpPr>
        <p:spPr/>
        <p:txBody>
          <a:bodyPr/>
          <a:lstStyle/>
          <a:p>
            <a:fld id="{64A9CA5A-F3B0-40B9-92EF-0F9E00B78BD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4A9CA5A-F3B0-40B9-92EF-0F9E00B78BDD}"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2BE937-CBC3-4C25-92EA-76D505554647}" type="datetime1">
              <a:rPr lang="en-US" smtClean="0"/>
              <a:t>6/10/2015</a:t>
            </a:fld>
            <a:endParaRPr lang="en-US"/>
          </a:p>
        </p:txBody>
      </p:sp>
      <p:sp>
        <p:nvSpPr>
          <p:cNvPr id="5" name="Footer Placeholder 4"/>
          <p:cNvSpPr>
            <a:spLocks noGrp="1"/>
          </p:cNvSpPr>
          <p:nvPr>
            <p:ph type="ftr" sz="quarter" idx="11"/>
          </p:nvPr>
        </p:nvSpPr>
        <p:spPr/>
        <p:txBody>
          <a:bodyPr/>
          <a:lstStyle/>
          <a:p>
            <a:r>
              <a:rPr lang="sv-SE" smtClean="0"/>
              <a:t>ES Erasmus+ projekts "Inovatīvas mācību metodes kvalitatīvam izglītības procesam" Nr. 2014-1-LV01-KA101-000283</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EF88FD4-6DA4-40F3-8E6F-1C5C10E95521}" type="datetime1">
              <a:rPr lang="en-US" smtClean="0"/>
              <a:t>6/10/2015</a:t>
            </a:fld>
            <a:endParaRPr lang="en-US"/>
          </a:p>
        </p:txBody>
      </p:sp>
      <p:sp>
        <p:nvSpPr>
          <p:cNvPr id="5" name="Footer Placeholder 4"/>
          <p:cNvSpPr>
            <a:spLocks noGrp="1"/>
          </p:cNvSpPr>
          <p:nvPr>
            <p:ph type="ftr" sz="quarter" idx="11"/>
          </p:nvPr>
        </p:nvSpPr>
        <p:spPr/>
        <p:txBody>
          <a:bodyPr/>
          <a:lstStyle/>
          <a:p>
            <a:r>
              <a:rPr lang="sv-SE" smtClean="0"/>
              <a:t>ES Erasmus+ projekts "Inovatīvas mācību metodes kvalitatīvam izglītības procesam" Nr. 2014-1-LV01-KA101-000283</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64A9CA5A-F3B0-40B9-92EF-0F9E00B78BDD}"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sv-SE" smtClean="0"/>
              <a:t>ES Erasmus+ projekts "Inovatīvas mācību metodes kvalitatīvam izglītības procesam" Nr. 2014-1-LV01-KA101-000283</a:t>
            </a:r>
            <a:endParaRPr lang="en-US"/>
          </a:p>
        </p:txBody>
      </p:sp>
      <p:sp>
        <p:nvSpPr>
          <p:cNvPr id="4" name="Date Placeholder 3"/>
          <p:cNvSpPr>
            <a:spLocks noGrp="1"/>
          </p:cNvSpPr>
          <p:nvPr>
            <p:ph type="dt" sz="half" idx="10"/>
          </p:nvPr>
        </p:nvSpPr>
        <p:spPr/>
        <p:txBody>
          <a:bodyPr/>
          <a:lstStyle/>
          <a:p>
            <a:fld id="{E69BE887-126E-4BCE-9301-F1FF58CA675E}" type="datetime1">
              <a:rPr lang="en-US" smtClean="0"/>
              <a:t>6/10/2015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4A9CA5A-F3B0-40B9-92EF-0F9E00B78BDD}"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E59430C-241A-48EE-8784-57E1D541347D}" type="datetime1">
              <a:rPr lang="en-US" smtClean="0"/>
              <a:t>6/10/2015</a:t>
            </a:fld>
            <a:endParaRPr lang="en-US"/>
          </a:p>
        </p:txBody>
      </p:sp>
      <p:sp>
        <p:nvSpPr>
          <p:cNvPr id="6" name="Footer Placeholder 5"/>
          <p:cNvSpPr>
            <a:spLocks noGrp="1"/>
          </p:cNvSpPr>
          <p:nvPr>
            <p:ph type="ftr" sz="quarter" idx="11"/>
          </p:nvPr>
        </p:nvSpPr>
        <p:spPr/>
        <p:txBody>
          <a:bodyPr/>
          <a:lstStyle/>
          <a:p>
            <a:r>
              <a:rPr lang="sv-SE" smtClean="0"/>
              <a:t>ES Erasmus+ projekts "Inovatīvas mācību metodes kvalitatīvam izglītības procesam" Nr. 2014-1-LV01-KA101-000283</a:t>
            </a:r>
            <a:endParaRPr lang="en-US"/>
          </a:p>
        </p:txBody>
      </p:sp>
      <p:sp>
        <p:nvSpPr>
          <p:cNvPr id="7" name="Slide Number Placeholder 6"/>
          <p:cNvSpPr>
            <a:spLocks noGrp="1"/>
          </p:cNvSpPr>
          <p:nvPr>
            <p:ph type="sldNum" sz="quarter" idx="12"/>
          </p:nvPr>
        </p:nvSpPr>
        <p:spPr/>
        <p:txBody>
          <a:bodyPr/>
          <a:lstStyle/>
          <a:p>
            <a:fld id="{64A9CA5A-F3B0-40B9-92EF-0F9E00B78BDD}"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F7C15A8-9D90-484F-B729-8C67295F4007}" type="datetime1">
              <a:rPr lang="en-US" smtClean="0"/>
              <a:t>6/10/2015</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sv-SE" smtClean="0"/>
              <a:t>ES Erasmus+ projekts "Inovatīvas mācību metodes kvalitatīvam izglītības procesam" Nr. 2014-1-LV01-KA101-000283</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4A9CA5A-F3B0-40B9-92EF-0F9E00B78BDD}"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09C34A4-11E4-4AC5-9BBE-F10A45D9AC25}" type="datetime1">
              <a:rPr lang="en-US" smtClean="0"/>
              <a:t>6/10/2015</a:t>
            </a:fld>
            <a:endParaRPr lang="en-US"/>
          </a:p>
        </p:txBody>
      </p:sp>
      <p:sp>
        <p:nvSpPr>
          <p:cNvPr id="4" name="Footer Placeholder 3"/>
          <p:cNvSpPr>
            <a:spLocks noGrp="1"/>
          </p:cNvSpPr>
          <p:nvPr>
            <p:ph type="ftr" sz="quarter" idx="11"/>
          </p:nvPr>
        </p:nvSpPr>
        <p:spPr/>
        <p:txBody>
          <a:bodyPr/>
          <a:lstStyle/>
          <a:p>
            <a:r>
              <a:rPr lang="sv-SE" smtClean="0"/>
              <a:t>ES Erasmus+ projekts "Inovatīvas mācību metodes kvalitatīvam izglītības procesam" Nr. 2014-1-LV01-KA101-000283</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64A9CA5A-F3B0-40B9-92EF-0F9E00B78BD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E0E9DFF-1D5D-4AF5-A2E7-50DC665903E3}" type="datetime1">
              <a:rPr lang="en-US" smtClean="0"/>
              <a:t>6/10/2015</a:t>
            </a:fld>
            <a:endParaRPr lang="en-US"/>
          </a:p>
        </p:txBody>
      </p:sp>
      <p:sp>
        <p:nvSpPr>
          <p:cNvPr id="3" name="Footer Placeholder 2"/>
          <p:cNvSpPr>
            <a:spLocks noGrp="1"/>
          </p:cNvSpPr>
          <p:nvPr>
            <p:ph type="ftr" sz="quarter" idx="11"/>
          </p:nvPr>
        </p:nvSpPr>
        <p:spPr/>
        <p:txBody>
          <a:bodyPr/>
          <a:lstStyle/>
          <a:p>
            <a:r>
              <a:rPr lang="sv-SE" smtClean="0"/>
              <a:t>ES Erasmus+ projekts "Inovatīvas mācību metodes kvalitatīvam izglītības procesam" Nr. 2014-1-LV01-KA101-000283</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4A9CA5A-F3B0-40B9-92EF-0F9E00B78BD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4A9CA5A-F3B0-40B9-92EF-0F9E00B78BDD}"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7706892-53C7-42B2-A447-89B33CC00F17}" type="datetime1">
              <a:rPr lang="en-US" smtClean="0"/>
              <a:t>6/10/2015</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sv-SE" smtClean="0"/>
              <a:t>ES Erasmus+ projekts "Inovatīvas mācību metodes kvalitatīvam izglītības procesam" Nr. 2014-1-LV01-KA101-000283</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4A9CA5A-F3B0-40B9-92EF-0F9E00B78BDD}"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F6B8827-B949-4EAD-A314-EEBC9224AC79}" type="datetime1">
              <a:rPr lang="en-US" smtClean="0"/>
              <a:t>6/10/2015</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sv-SE" smtClean="0"/>
              <a:t>ES Erasmus+ projekts "Inovatīvas mācību metodes kvalitatīvam izglītības procesam" Nr. 2014-1-LV01-KA101-000283</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4F3E81F-D65E-45BF-9487-848E04B3A211}" type="datetime1">
              <a:rPr lang="en-US" smtClean="0"/>
              <a:t>6/10/2015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sv-SE" smtClean="0"/>
              <a:t>ES Erasmus+ projekts "Inovatīvas mācību metodes kvalitatīvam izglītības procesam" Nr. 2014-1-LV01-KA101-000283</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4A9CA5A-F3B0-40B9-92EF-0F9E00B78BDD}"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728" y="5357826"/>
            <a:ext cx="6400800" cy="1109658"/>
          </a:xfrm>
        </p:spPr>
        <p:txBody>
          <a:bodyPr/>
          <a:lstStyle/>
          <a:p>
            <a:r>
              <a:rPr lang="lv-LV" dirty="0" smtClean="0">
                <a:solidFill>
                  <a:schemeClr val="tx1"/>
                </a:solidFill>
              </a:rPr>
              <a:t>Inese Bugrija, </a:t>
            </a:r>
            <a:r>
              <a:rPr lang="lv-LV" b="0" dirty="0" smtClean="0">
                <a:solidFill>
                  <a:schemeClr val="tx1"/>
                </a:solidFill>
              </a:rPr>
              <a:t>Teacher of English</a:t>
            </a:r>
          </a:p>
          <a:p>
            <a:r>
              <a:rPr lang="lv-LV" dirty="0" smtClean="0">
                <a:solidFill>
                  <a:schemeClr val="tx1"/>
                </a:solidFill>
              </a:rPr>
              <a:t>Lauma Salmane, </a:t>
            </a:r>
            <a:r>
              <a:rPr lang="lv-LV" b="0" dirty="0" smtClean="0">
                <a:solidFill>
                  <a:schemeClr val="tx1"/>
                </a:solidFill>
              </a:rPr>
              <a:t>Teacher of Nature sciences</a:t>
            </a:r>
            <a:endParaRPr lang="en-US" b="0" dirty="0">
              <a:solidFill>
                <a:schemeClr val="tx1"/>
              </a:solidFill>
            </a:endParaRPr>
          </a:p>
        </p:txBody>
      </p:sp>
      <p:sp>
        <p:nvSpPr>
          <p:cNvPr id="2" name="Title 1"/>
          <p:cNvSpPr>
            <a:spLocks noGrp="1"/>
          </p:cNvSpPr>
          <p:nvPr>
            <p:ph type="ctrTitle"/>
          </p:nvPr>
        </p:nvSpPr>
        <p:spPr>
          <a:xfrm>
            <a:off x="685800" y="928670"/>
            <a:ext cx="7772400" cy="4429156"/>
          </a:xfrm>
        </p:spPr>
        <p:txBody>
          <a:bodyPr>
            <a:normAutofit fontScale="90000"/>
          </a:bodyPr>
          <a:lstStyle/>
          <a:p>
            <a:r>
              <a:rPr lang="lv-LV" sz="6000" dirty="0" smtClean="0"/>
              <a:t>Erasmus+ mobility</a:t>
            </a:r>
            <a:r>
              <a:rPr lang="lv-LV" dirty="0" smtClean="0"/>
              <a:t/>
            </a:r>
            <a:br>
              <a:rPr lang="lv-LV" dirty="0" smtClean="0"/>
            </a:br>
            <a:r>
              <a:rPr lang="lv-LV" dirty="0" smtClean="0"/>
              <a:t/>
            </a:r>
            <a:br>
              <a:rPr lang="lv-LV" dirty="0" smtClean="0"/>
            </a:br>
            <a:r>
              <a:rPr lang="lv-LV" dirty="0" smtClean="0"/>
              <a:t>Europaschule Rövershagen</a:t>
            </a:r>
            <a:br>
              <a:rPr lang="lv-LV" dirty="0" smtClean="0"/>
            </a:br>
            <a:r>
              <a:rPr lang="lv-LV" dirty="0" smtClean="0"/>
              <a:t> Rövershagen, Germany</a:t>
            </a:r>
            <a:br>
              <a:rPr lang="lv-LV" dirty="0" smtClean="0"/>
            </a:br>
            <a:r>
              <a:rPr lang="lv-LV" dirty="0" smtClean="0"/>
              <a:t/>
            </a:r>
            <a:br>
              <a:rPr lang="lv-LV" dirty="0" smtClean="0"/>
            </a:br>
            <a:r>
              <a:rPr lang="lv-LV" sz="3600" dirty="0" smtClean="0"/>
              <a:t>22.02.2015.-28.02.2015.</a:t>
            </a:r>
            <a:r>
              <a:rPr lang="lv-LV" dirty="0" smtClean="0"/>
              <a:t/>
            </a:r>
            <a:br>
              <a:rPr lang="lv-LV" dirty="0" smtClean="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159070"/>
            <a:ext cx="1395413" cy="605634"/>
          </a:xfrm>
          <a:prstGeom prst="rect">
            <a:avLst/>
          </a:prstGeom>
        </p:spPr>
      </p:pic>
      <p:sp>
        <p:nvSpPr>
          <p:cNvPr id="5" name="Footer Placeholder 4"/>
          <p:cNvSpPr>
            <a:spLocks noGrp="1"/>
          </p:cNvSpPr>
          <p:nvPr>
            <p:ph type="ftr" sz="quarter" idx="11"/>
          </p:nvPr>
        </p:nvSpPr>
        <p:spPr>
          <a:xfrm>
            <a:off x="304799" y="6410848"/>
            <a:ext cx="8686949"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AM_4689.JPG"/>
          <p:cNvPicPr>
            <a:picLocks noGrp="1" noChangeAspect="1"/>
          </p:cNvPicPr>
          <p:nvPr>
            <p:ph sz="quarter" idx="1"/>
          </p:nvPr>
        </p:nvPicPr>
        <p:blipFill>
          <a:blip r:embed="rId2" cstate="print"/>
          <a:stretch>
            <a:fillRect/>
          </a:stretch>
        </p:blipFill>
        <p:spPr>
          <a:xfrm>
            <a:off x="2285984" y="357166"/>
            <a:ext cx="4304524" cy="573936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59070"/>
            <a:ext cx="1395413" cy="605634"/>
          </a:xfrm>
          <a:prstGeom prst="rect">
            <a:avLst/>
          </a:prstGeom>
        </p:spPr>
      </p:pic>
      <p:sp>
        <p:nvSpPr>
          <p:cNvPr id="3" name="Footer Placeholder 2"/>
          <p:cNvSpPr>
            <a:spLocks noGrp="1"/>
          </p:cNvSpPr>
          <p:nvPr>
            <p:ph type="ftr" sz="quarter" idx="11"/>
          </p:nvPr>
        </p:nvSpPr>
        <p:spPr>
          <a:xfrm>
            <a:off x="304799" y="6410848"/>
            <a:ext cx="8686949"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AM_4543.JPG"/>
          <p:cNvPicPr>
            <a:picLocks noGrp="1" noChangeAspect="1"/>
          </p:cNvPicPr>
          <p:nvPr>
            <p:ph sz="quarter" idx="1"/>
          </p:nvPr>
        </p:nvPicPr>
        <p:blipFill>
          <a:blip r:embed="rId2" cstate="print"/>
          <a:stretch>
            <a:fillRect/>
          </a:stretch>
        </p:blipFill>
        <p:spPr>
          <a:xfrm>
            <a:off x="142844" y="142852"/>
            <a:ext cx="8715436" cy="653657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59070"/>
            <a:ext cx="1395413" cy="605634"/>
          </a:xfrm>
          <a:prstGeom prst="rect">
            <a:avLst/>
          </a:prstGeom>
        </p:spPr>
      </p:pic>
      <p:sp>
        <p:nvSpPr>
          <p:cNvPr id="3" name="Footer Placeholder 2"/>
          <p:cNvSpPr>
            <a:spLocks noGrp="1"/>
          </p:cNvSpPr>
          <p:nvPr>
            <p:ph type="ftr" sz="quarter" idx="11"/>
          </p:nvPr>
        </p:nvSpPr>
        <p:spPr>
          <a:xfrm>
            <a:off x="304799" y="6410848"/>
            <a:ext cx="8686949"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AM_4541.JPG"/>
          <p:cNvPicPr>
            <a:picLocks noGrp="1" noChangeAspect="1"/>
          </p:cNvPicPr>
          <p:nvPr>
            <p:ph sz="quarter" idx="1"/>
          </p:nvPr>
        </p:nvPicPr>
        <p:blipFill>
          <a:blip r:embed="rId2" cstate="print"/>
          <a:stretch>
            <a:fillRect/>
          </a:stretch>
        </p:blipFill>
        <p:spPr>
          <a:xfrm>
            <a:off x="142844" y="142852"/>
            <a:ext cx="8715436" cy="653657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59070"/>
            <a:ext cx="1395413" cy="605634"/>
          </a:xfrm>
          <a:prstGeom prst="rect">
            <a:avLst/>
          </a:prstGeom>
        </p:spPr>
      </p:pic>
      <p:sp>
        <p:nvSpPr>
          <p:cNvPr id="3" name="Footer Placeholder 2"/>
          <p:cNvSpPr>
            <a:spLocks noGrp="1"/>
          </p:cNvSpPr>
          <p:nvPr>
            <p:ph type="ftr" sz="quarter" idx="11"/>
          </p:nvPr>
        </p:nvSpPr>
        <p:spPr>
          <a:xfrm>
            <a:off x="304799" y="6410848"/>
            <a:ext cx="8686949"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lnSpcReduction="10000"/>
          </a:bodyPr>
          <a:lstStyle/>
          <a:p>
            <a:r>
              <a:rPr lang="lv-LV" u="sng" dirty="0" smtClean="0"/>
              <a:t>English (as a foreign language)</a:t>
            </a:r>
          </a:p>
          <a:p>
            <a:pPr lvl="1"/>
            <a:r>
              <a:rPr lang="lv-LV" dirty="0" smtClean="0"/>
              <a:t>Use of a simple silent video clip for grammar tenses’ understanding and application;</a:t>
            </a:r>
          </a:p>
          <a:p>
            <a:pPr lvl="1"/>
            <a:r>
              <a:rPr lang="lv-LV" dirty="0" smtClean="0"/>
              <a:t>Cross-cultural groupwork in roles (role plays) to raise cultural awareness and empathy;</a:t>
            </a:r>
          </a:p>
          <a:p>
            <a:pPr lvl="1"/>
            <a:r>
              <a:rPr lang="lv-LV" dirty="0" smtClean="0"/>
              <a:t>Poetry writing in English classes;</a:t>
            </a:r>
          </a:p>
          <a:p>
            <a:pPr lvl="1"/>
            <a:r>
              <a:rPr lang="lv-LV" dirty="0" smtClean="0"/>
              <a:t>Peer formative assessment and analysis of it;</a:t>
            </a:r>
          </a:p>
          <a:p>
            <a:pPr lvl="1"/>
            <a:r>
              <a:rPr lang="lv-LV" dirty="0" smtClean="0"/>
              <a:t>Textbook-based imaginatory creative tasks on royals with a purpose to apply conditionals;</a:t>
            </a:r>
          </a:p>
          <a:p>
            <a:pPr lvl="1"/>
            <a:r>
              <a:rPr lang="lv-LV" dirty="0" smtClean="0"/>
              <a:t>Conversation patterns used for everyday situations and applied in classes.</a:t>
            </a:r>
          </a:p>
          <a:p>
            <a:pPr lvl="1"/>
            <a:r>
              <a:rPr lang="lv-LV" dirty="0" smtClean="0"/>
              <a:t>Acting out spring poems and drawing them from what students hear;</a:t>
            </a:r>
          </a:p>
          <a:p>
            <a:endParaRPr lang="lv-LV"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159070"/>
            <a:ext cx="1395413" cy="605634"/>
          </a:xfrm>
          <a:prstGeom prst="rect">
            <a:avLst/>
          </a:prstGeom>
        </p:spPr>
      </p:pic>
      <p:sp>
        <p:nvSpPr>
          <p:cNvPr id="5" name="Footer Placeholder 4"/>
          <p:cNvSpPr>
            <a:spLocks noGrp="1"/>
          </p:cNvSpPr>
          <p:nvPr>
            <p:ph type="ftr" sz="quarter" idx="11"/>
          </p:nvPr>
        </p:nvSpPr>
        <p:spPr>
          <a:xfrm>
            <a:off x="304799" y="6410848"/>
            <a:ext cx="8686949"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Cross-cultural role plays</a:t>
            </a:r>
            <a:endParaRPr lang="en-US" dirty="0"/>
          </a:p>
        </p:txBody>
      </p:sp>
      <p:pic>
        <p:nvPicPr>
          <p:cNvPr id="26626" name="Picture 2"/>
          <p:cNvPicPr>
            <a:picLocks noGrp="1" noChangeAspect="1" noChangeArrowheads="1"/>
          </p:cNvPicPr>
          <p:nvPr>
            <p:ph sz="quarter" idx="1"/>
          </p:nvPr>
        </p:nvPicPr>
        <p:blipFill>
          <a:blip r:embed="rId2" cstate="print"/>
          <a:srcRect/>
          <a:stretch>
            <a:fillRect/>
          </a:stretch>
        </p:blipFill>
        <p:spPr bwMode="auto">
          <a:xfrm>
            <a:off x="142844" y="946529"/>
            <a:ext cx="7715304" cy="5786478"/>
          </a:xfrm>
          <a:prstGeom prst="rect">
            <a:avLst/>
          </a:prstGeom>
          <a:noFill/>
          <a:ln w="9525">
            <a:noFill/>
            <a:miter lim="800000"/>
            <a:headEnd/>
            <a:tailEnd/>
          </a:ln>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59070"/>
            <a:ext cx="1395413" cy="605634"/>
          </a:xfrm>
          <a:prstGeom prst="rect">
            <a:avLst/>
          </a:prstGeom>
        </p:spPr>
      </p:pic>
      <p:sp>
        <p:nvSpPr>
          <p:cNvPr id="3" name="Footer Placeholder 2"/>
          <p:cNvSpPr>
            <a:spLocks noGrp="1"/>
          </p:cNvSpPr>
          <p:nvPr>
            <p:ph type="ftr" sz="quarter" idx="11"/>
          </p:nvPr>
        </p:nvSpPr>
        <p:spPr>
          <a:xfrm>
            <a:off x="304799" y="6410848"/>
            <a:ext cx="8686949"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1147041_1136858899664885_5960353974425539073_n.jpg"/>
          <p:cNvPicPr>
            <a:picLocks noGrp="1" noChangeAspect="1"/>
          </p:cNvPicPr>
          <p:nvPr>
            <p:ph sz="quarter" idx="1"/>
          </p:nvPr>
        </p:nvPicPr>
        <p:blipFill>
          <a:blip r:embed="rId2"/>
          <a:stretch>
            <a:fillRect/>
          </a:stretch>
        </p:blipFill>
        <p:spPr>
          <a:xfrm rot="10800000">
            <a:off x="214282" y="142851"/>
            <a:ext cx="8715436" cy="653657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59070"/>
            <a:ext cx="1395413" cy="605634"/>
          </a:xfrm>
          <a:prstGeom prst="rect">
            <a:avLst/>
          </a:prstGeom>
        </p:spPr>
      </p:pic>
      <p:sp>
        <p:nvSpPr>
          <p:cNvPr id="3" name="Footer Placeholder 2"/>
          <p:cNvSpPr>
            <a:spLocks noGrp="1"/>
          </p:cNvSpPr>
          <p:nvPr>
            <p:ph type="ftr" sz="quarter" idx="11"/>
          </p:nvPr>
        </p:nvSpPr>
        <p:spPr>
          <a:xfrm>
            <a:off x="304799" y="6410848"/>
            <a:ext cx="8686949"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lv-LV" dirty="0" smtClean="0"/>
              <a:t>Poem analysis</a:t>
            </a:r>
            <a:endParaRPr lang="en-US" dirty="0"/>
          </a:p>
        </p:txBody>
      </p:sp>
      <p:pic>
        <p:nvPicPr>
          <p:cNvPr id="4" name="Content Placeholder 3" descr="11401508_1136858902998218_9071334026826742025_n.jpg"/>
          <p:cNvPicPr>
            <a:picLocks noGrp="1" noChangeAspect="1"/>
          </p:cNvPicPr>
          <p:nvPr>
            <p:ph sz="quarter" idx="1"/>
          </p:nvPr>
        </p:nvPicPr>
        <p:blipFill>
          <a:blip r:embed="rId2"/>
          <a:stretch>
            <a:fillRect/>
          </a:stretch>
        </p:blipFill>
        <p:spPr>
          <a:xfrm>
            <a:off x="4214810" y="214290"/>
            <a:ext cx="4786346" cy="638179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59070"/>
            <a:ext cx="1395413" cy="605634"/>
          </a:xfrm>
          <a:prstGeom prst="rect">
            <a:avLst/>
          </a:prstGeom>
        </p:spPr>
      </p:pic>
      <p:sp>
        <p:nvSpPr>
          <p:cNvPr id="3" name="Footer Placeholder 2"/>
          <p:cNvSpPr>
            <a:spLocks noGrp="1"/>
          </p:cNvSpPr>
          <p:nvPr>
            <p:ph type="ftr" sz="quarter" idx="11"/>
          </p:nvPr>
        </p:nvSpPr>
        <p:spPr>
          <a:xfrm>
            <a:off x="304799" y="6410848"/>
            <a:ext cx="8686949"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Creative Writing</a:t>
            </a:r>
            <a:endParaRPr lang="en-US" dirty="0"/>
          </a:p>
        </p:txBody>
      </p:sp>
      <p:pic>
        <p:nvPicPr>
          <p:cNvPr id="4" name="Content Placeholder 3" descr="10377166_1136861956331246_1621057588823064800_n.jpg"/>
          <p:cNvPicPr>
            <a:picLocks noGrp="1" noChangeAspect="1"/>
          </p:cNvPicPr>
          <p:nvPr>
            <p:ph sz="quarter" idx="1"/>
          </p:nvPr>
        </p:nvPicPr>
        <p:blipFill>
          <a:blip r:embed="rId2"/>
          <a:stretch>
            <a:fillRect/>
          </a:stretch>
        </p:blipFill>
        <p:spPr>
          <a:xfrm rot="16200000">
            <a:off x="1410869" y="-17910"/>
            <a:ext cx="5893636" cy="785818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59070"/>
            <a:ext cx="1395413" cy="605634"/>
          </a:xfrm>
          <a:prstGeom prst="rect">
            <a:avLst/>
          </a:prstGeom>
        </p:spPr>
      </p:pic>
      <p:sp>
        <p:nvSpPr>
          <p:cNvPr id="3" name="Footer Placeholder 2"/>
          <p:cNvSpPr>
            <a:spLocks noGrp="1"/>
          </p:cNvSpPr>
          <p:nvPr>
            <p:ph type="ftr" sz="quarter" idx="11"/>
          </p:nvPr>
        </p:nvSpPr>
        <p:spPr>
          <a:xfrm>
            <a:off x="304799" y="6410848"/>
            <a:ext cx="8686949"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96144"/>
          </a:xfrm>
        </p:spPr>
        <p:txBody>
          <a:bodyPr>
            <a:normAutofit fontScale="90000"/>
          </a:bodyPr>
          <a:lstStyle/>
          <a:p>
            <a:r>
              <a:rPr lang="lv-LV" dirty="0" smtClean="0"/>
              <a:t>Competences acquired by </a:t>
            </a:r>
            <a:r>
              <a:rPr lang="lv-LV" dirty="0" err="1" smtClean="0"/>
              <a:t>the</a:t>
            </a:r>
            <a:r>
              <a:rPr lang="lv-LV" dirty="0" smtClean="0"/>
              <a:t> </a:t>
            </a:r>
            <a:br>
              <a:rPr lang="lv-LV" dirty="0" smtClean="0"/>
            </a:br>
            <a:r>
              <a:rPr lang="lv-LV" dirty="0" err="1" smtClean="0"/>
              <a:t>participants</a:t>
            </a:r>
            <a:endParaRPr lang="en-US" dirty="0"/>
          </a:p>
        </p:txBody>
      </p:sp>
      <p:sp>
        <p:nvSpPr>
          <p:cNvPr id="5" name="Content Placeholder 4"/>
          <p:cNvSpPr>
            <a:spLocks noGrp="1"/>
          </p:cNvSpPr>
          <p:nvPr>
            <p:ph sz="quarter" idx="1"/>
          </p:nvPr>
        </p:nvSpPr>
        <p:spPr/>
        <p:txBody>
          <a:bodyPr>
            <a:normAutofit fontScale="92500" lnSpcReduction="20000"/>
          </a:bodyPr>
          <a:lstStyle/>
          <a:p>
            <a:pPr lvl="0"/>
            <a:r>
              <a:rPr lang="de-DE" dirty="0" smtClean="0"/>
              <a:t>Linguistic competence (German, English);</a:t>
            </a:r>
            <a:endParaRPr lang="en-US" dirty="0" smtClean="0"/>
          </a:p>
          <a:p>
            <a:pPr lvl="0"/>
            <a:r>
              <a:rPr lang="de-DE" dirty="0" smtClean="0"/>
              <a:t>Teaching skills and competencies (latest innovations in ESL teaching and classroom management, lesson planning, lesson observation, lesson management);</a:t>
            </a:r>
            <a:endParaRPr lang="en-US" dirty="0" smtClean="0"/>
          </a:p>
          <a:p>
            <a:pPr lvl="0"/>
            <a:r>
              <a:rPr lang="de-DE" dirty="0" smtClean="0"/>
              <a:t>Cooperation competencies (co-work with foreign colleagues, participation in their lessons, lesson discussions and analysis);</a:t>
            </a:r>
            <a:endParaRPr lang="en-US" dirty="0" smtClean="0"/>
          </a:p>
          <a:p>
            <a:pPr lvl="0"/>
            <a:r>
              <a:rPr lang="de-DE" dirty="0" smtClean="0"/>
              <a:t>Intercultural competence (ability to understand various cultures and their specific needs);</a:t>
            </a:r>
            <a:endParaRPr lang="en-US" dirty="0" smtClean="0"/>
          </a:p>
          <a:p>
            <a:pPr lvl="0"/>
            <a:r>
              <a:rPr lang="de-DE" dirty="0" smtClean="0"/>
              <a:t>Competence of inclusion and lesson adaption (</a:t>
            </a:r>
            <a:r>
              <a:rPr lang="lv-LV" dirty="0" smtClean="0"/>
              <a:t>analysis of host’s </a:t>
            </a:r>
            <a:r>
              <a:rPr lang="de-DE" dirty="0" smtClean="0"/>
              <a:t>current experience and inclusion plans).</a:t>
            </a:r>
            <a:endParaRPr lang="en-US" dirty="0" smtClean="0"/>
          </a:p>
          <a:p>
            <a:r>
              <a:rPr lang="de-DE" dirty="0" smtClean="0"/>
              <a:t>Presentation and planning competence during and after the mobility.</a:t>
            </a: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159070"/>
            <a:ext cx="1395413" cy="605634"/>
          </a:xfrm>
          <a:prstGeom prst="rect">
            <a:avLst/>
          </a:prstGeom>
        </p:spPr>
      </p:pic>
      <p:sp>
        <p:nvSpPr>
          <p:cNvPr id="3" name="Footer Placeholder 2"/>
          <p:cNvSpPr>
            <a:spLocks noGrp="1"/>
          </p:cNvSpPr>
          <p:nvPr>
            <p:ph type="ftr" sz="quarter" idx="11"/>
          </p:nvPr>
        </p:nvSpPr>
        <p:spPr>
          <a:xfrm>
            <a:off x="304799" y="6410848"/>
            <a:ext cx="8686949" cy="365760"/>
          </a:xfrm>
        </p:spPr>
        <p:txBody>
          <a:bodyPr/>
          <a:lstStyle/>
          <a:p>
            <a:r>
              <a:rPr lang="sv-SE" smtClean="0"/>
              <a:t>ES Erasmus+ projekts "Inovatīvas mācību metodes kvalitatīvam izglītības procesam" Nr. 2014-1-LV01-KA101-000283</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Conclusions</a:t>
            </a:r>
            <a:endParaRPr lang="en-US" dirty="0"/>
          </a:p>
        </p:txBody>
      </p:sp>
      <p:sp>
        <p:nvSpPr>
          <p:cNvPr id="3" name="Content Placeholder 2"/>
          <p:cNvSpPr>
            <a:spLocks noGrp="1"/>
          </p:cNvSpPr>
          <p:nvPr>
            <p:ph sz="quarter" idx="1"/>
          </p:nvPr>
        </p:nvSpPr>
        <p:spPr/>
        <p:txBody>
          <a:bodyPr>
            <a:normAutofit fontScale="92500" lnSpcReduction="10000"/>
          </a:bodyPr>
          <a:lstStyle/>
          <a:p>
            <a:r>
              <a:rPr lang="lv-LV" dirty="0" smtClean="0"/>
              <a:t>The mobility gave Latvian teachers a great insight into German teaching and learning culture, traditions and rhythm.</a:t>
            </a:r>
          </a:p>
          <a:p>
            <a:r>
              <a:rPr lang="lv-LV" dirty="0" smtClean="0"/>
              <a:t>German schools tend to rely and use less technology. Instead, they focus on writing and duscussions. In Latvia, we tend to pay more attention on the use of latest technologies, which is not always as fruitful as  thought.</a:t>
            </a:r>
          </a:p>
          <a:p>
            <a:r>
              <a:rPr lang="lv-LV" dirty="0" smtClean="0"/>
              <a:t>Creative activities are highly effective for students’ motivation both in Latvia and Germany.</a:t>
            </a:r>
          </a:p>
          <a:p>
            <a:r>
              <a:rPr lang="lv-LV" dirty="0" smtClean="0"/>
              <a:t>In Germany, lessons tend to be at a lower pace. Students gain more time for individual work and individual consultations.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159070"/>
            <a:ext cx="1395413" cy="605634"/>
          </a:xfrm>
          <a:prstGeom prst="rect">
            <a:avLst/>
          </a:prstGeom>
        </p:spPr>
      </p:pic>
      <p:sp>
        <p:nvSpPr>
          <p:cNvPr id="5" name="Footer Placeholder 4"/>
          <p:cNvSpPr>
            <a:spLocks noGrp="1"/>
          </p:cNvSpPr>
          <p:nvPr>
            <p:ph type="ftr" sz="quarter" idx="11"/>
          </p:nvPr>
        </p:nvSpPr>
        <p:spPr>
          <a:xfrm>
            <a:off x="304799" y="6410848"/>
            <a:ext cx="8686949"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1"/>
          <p:cNvPicPr>
            <a:picLocks noChangeAspect="1" noChangeArrowheads="1"/>
          </p:cNvPicPr>
          <p:nvPr/>
        </p:nvPicPr>
        <p:blipFill>
          <a:blip r:embed="rId2" cstate="print"/>
          <a:srcRect/>
          <a:stretch>
            <a:fillRect/>
          </a:stretch>
        </p:blipFill>
        <p:spPr bwMode="auto">
          <a:xfrm>
            <a:off x="357158" y="214290"/>
            <a:ext cx="8572560" cy="5893756"/>
          </a:xfrm>
          <a:prstGeom prst="rect">
            <a:avLst/>
          </a:prstGeom>
          <a:noFill/>
          <a:ln w="9525">
            <a:noFill/>
            <a:miter lim="800000"/>
            <a:headEnd/>
            <a:tailEnd/>
          </a:ln>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59070"/>
            <a:ext cx="1395413" cy="605634"/>
          </a:xfrm>
          <a:prstGeom prst="rect">
            <a:avLst/>
          </a:prstGeom>
        </p:spPr>
      </p:pic>
      <p:sp>
        <p:nvSpPr>
          <p:cNvPr id="6" name="Footer Placeholder 5"/>
          <p:cNvSpPr>
            <a:spLocks noGrp="1"/>
          </p:cNvSpPr>
          <p:nvPr>
            <p:ph type="ftr" sz="quarter" idx="11"/>
          </p:nvPr>
        </p:nvSpPr>
        <p:spPr>
          <a:xfrm>
            <a:off x="304800" y="6410848"/>
            <a:ext cx="8624918"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Conclusions</a:t>
            </a:r>
            <a:endParaRPr lang="en-US" dirty="0"/>
          </a:p>
        </p:txBody>
      </p:sp>
      <p:sp>
        <p:nvSpPr>
          <p:cNvPr id="3" name="Content Placeholder 2"/>
          <p:cNvSpPr>
            <a:spLocks noGrp="1"/>
          </p:cNvSpPr>
          <p:nvPr>
            <p:ph sz="quarter" idx="1"/>
          </p:nvPr>
        </p:nvSpPr>
        <p:spPr/>
        <p:txBody>
          <a:bodyPr/>
          <a:lstStyle/>
          <a:p>
            <a:r>
              <a:rPr lang="lv-LV" dirty="0" smtClean="0"/>
              <a:t>For Natural Sciences, students are eager to try out new activities with practical application of materials. </a:t>
            </a:r>
          </a:p>
          <a:p>
            <a:r>
              <a:rPr lang="lv-LV" dirty="0" smtClean="0"/>
              <a:t>Group work is higly dominant. It also promotes inclusion of various students with various needs in the group.</a:t>
            </a:r>
          </a:p>
          <a:p>
            <a:r>
              <a:rPr lang="lv-LV" dirty="0" smtClean="0"/>
              <a:t>As the school host refugees from Ukraine and immigrants, it promotes their inclusion in the society in a variety of ways.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159070"/>
            <a:ext cx="1395413" cy="605634"/>
          </a:xfrm>
          <a:prstGeom prst="rect">
            <a:avLst/>
          </a:prstGeom>
        </p:spPr>
      </p:pic>
      <p:sp>
        <p:nvSpPr>
          <p:cNvPr id="5" name="Footer Placeholder 4"/>
          <p:cNvSpPr>
            <a:spLocks noGrp="1"/>
          </p:cNvSpPr>
          <p:nvPr>
            <p:ph type="ftr" sz="quarter" idx="11"/>
          </p:nvPr>
        </p:nvSpPr>
        <p:spPr>
          <a:xfrm>
            <a:off x="304799" y="6410848"/>
            <a:ext cx="8686949"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96144"/>
          </a:xfrm>
        </p:spPr>
        <p:txBody>
          <a:bodyPr>
            <a:normAutofit fontScale="90000"/>
          </a:bodyPr>
          <a:lstStyle/>
          <a:p>
            <a:r>
              <a:rPr lang="lv-LV" dirty="0" smtClean="0"/>
              <a:t>Suggestions for </a:t>
            </a:r>
            <a:r>
              <a:rPr lang="lv-LV" dirty="0" err="1" smtClean="0"/>
              <a:t>Latvian</a:t>
            </a:r>
            <a:r>
              <a:rPr lang="lv-LV" dirty="0" smtClean="0"/>
              <a:t> </a:t>
            </a:r>
            <a:br>
              <a:rPr lang="lv-LV" dirty="0" smtClean="0"/>
            </a:br>
            <a:r>
              <a:rPr lang="lv-LV" dirty="0" err="1" smtClean="0"/>
              <a:t>colleagues</a:t>
            </a:r>
            <a:endParaRPr lang="en-US" dirty="0"/>
          </a:p>
        </p:txBody>
      </p:sp>
      <p:sp>
        <p:nvSpPr>
          <p:cNvPr id="5" name="Content Placeholder 4"/>
          <p:cNvSpPr>
            <a:spLocks noGrp="1"/>
          </p:cNvSpPr>
          <p:nvPr>
            <p:ph sz="quarter" idx="1"/>
          </p:nvPr>
        </p:nvSpPr>
        <p:spPr/>
        <p:txBody>
          <a:bodyPr>
            <a:normAutofit fontScale="92500" lnSpcReduction="20000"/>
          </a:bodyPr>
          <a:lstStyle/>
          <a:p>
            <a:r>
              <a:rPr lang="lv-LV" dirty="0" smtClean="0"/>
              <a:t>Use less technologies. Instead, focus on group and pairwork and apply it in lessons. </a:t>
            </a:r>
          </a:p>
          <a:p>
            <a:r>
              <a:rPr lang="lv-LV" dirty="0" smtClean="0"/>
              <a:t>Ask students about their ideas for the learning process. Apply them in classess.</a:t>
            </a:r>
          </a:p>
          <a:p>
            <a:r>
              <a:rPr lang="lv-LV" dirty="0" smtClean="0"/>
              <a:t>Invite students to work with thextbooks more thoroughly and use offered exercisesin different ways to give more revision of the material for students who need a different angle to look at things and concepts. </a:t>
            </a:r>
          </a:p>
          <a:p>
            <a:r>
              <a:rPr lang="lv-LV" dirty="0" smtClean="0"/>
              <a:t>Bring students outdoors during the lessons.</a:t>
            </a:r>
          </a:p>
          <a:p>
            <a:r>
              <a:rPr lang="lv-LV" dirty="0" smtClean="0"/>
              <a:t>Involve students in study material creation and development.</a:t>
            </a:r>
          </a:p>
          <a:p>
            <a:r>
              <a:rPr lang="lv-LV" dirty="0" smtClean="0"/>
              <a:t>Invite students to assess their learning in order to improve their study independence and awareness.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159070"/>
            <a:ext cx="1395413" cy="605634"/>
          </a:xfrm>
          <a:prstGeom prst="rect">
            <a:avLst/>
          </a:prstGeom>
        </p:spPr>
      </p:pic>
      <p:sp>
        <p:nvSpPr>
          <p:cNvPr id="3" name="Footer Placeholder 2"/>
          <p:cNvSpPr>
            <a:spLocks noGrp="1"/>
          </p:cNvSpPr>
          <p:nvPr>
            <p:ph type="ftr" sz="quarter" idx="11"/>
          </p:nvPr>
        </p:nvSpPr>
        <p:spPr>
          <a:xfrm>
            <a:off x="304799" y="6410848"/>
            <a:ext cx="8686949"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ctr">
              <a:lnSpc>
                <a:spcPct val="250000"/>
              </a:lnSpc>
              <a:spcBef>
                <a:spcPts val="0"/>
              </a:spcBef>
            </a:pPr>
            <a:r>
              <a:rPr lang="lv-LV" sz="4800" dirty="0" smtClean="0"/>
              <a:t>Thank you!</a:t>
            </a:r>
          </a:p>
          <a:p>
            <a:pPr algn="ctr">
              <a:lnSpc>
                <a:spcPct val="250000"/>
              </a:lnSpc>
            </a:pPr>
            <a:endParaRPr lang="en-US" sz="4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159070"/>
            <a:ext cx="1395413" cy="605634"/>
          </a:xfrm>
          <a:prstGeom prst="rect">
            <a:avLst/>
          </a:prstGeom>
        </p:spPr>
      </p:pic>
      <p:sp>
        <p:nvSpPr>
          <p:cNvPr id="2" name="Footer Placeholder 1"/>
          <p:cNvSpPr>
            <a:spLocks noGrp="1"/>
          </p:cNvSpPr>
          <p:nvPr>
            <p:ph type="ftr" sz="quarter" idx="11"/>
          </p:nvPr>
        </p:nvSpPr>
        <p:spPr>
          <a:xfrm>
            <a:off x="304799" y="6410848"/>
            <a:ext cx="8686949"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lv-LV" dirty="0" smtClean="0"/>
              <a:t>P</a:t>
            </a:r>
            <a:r>
              <a:rPr lang="en-US" dirty="0" err="1" smtClean="0"/>
              <a:t>rogram</a:t>
            </a:r>
            <a:r>
              <a:rPr lang="en-US" dirty="0" smtClean="0"/>
              <a:t> of the mobility period:</a:t>
            </a:r>
            <a:endParaRPr lang="en-US" dirty="0"/>
          </a:p>
        </p:txBody>
      </p:sp>
      <p:sp>
        <p:nvSpPr>
          <p:cNvPr id="3" name="Content Placeholder 2"/>
          <p:cNvSpPr>
            <a:spLocks noGrp="1"/>
          </p:cNvSpPr>
          <p:nvPr>
            <p:ph sz="quarter" idx="1"/>
          </p:nvPr>
        </p:nvSpPr>
        <p:spPr/>
        <p:txBody>
          <a:bodyPr>
            <a:normAutofit fontScale="92500" lnSpcReduction="10000"/>
          </a:bodyPr>
          <a:lstStyle/>
          <a:p>
            <a:r>
              <a:rPr lang="en-GB" dirty="0" smtClean="0"/>
              <a:t>1</a:t>
            </a:r>
            <a:r>
              <a:rPr lang="en-GB" dirty="0"/>
              <a:t>. Mobility period planning in the Sending institution (February 2 – February 20)</a:t>
            </a:r>
            <a:endParaRPr lang="en-US" dirty="0"/>
          </a:p>
          <a:p>
            <a:r>
              <a:rPr lang="en-GB" dirty="0"/>
              <a:t>2. Arriving in the Host institution in Germany (February 21- February 22)</a:t>
            </a:r>
            <a:endParaRPr lang="en-US" dirty="0"/>
          </a:p>
          <a:p>
            <a:r>
              <a:rPr lang="en-GB" dirty="0"/>
              <a:t>3. Practical application of the planned activities and observation practice (February 23- February 28)</a:t>
            </a:r>
            <a:endParaRPr lang="en-US" dirty="0"/>
          </a:p>
          <a:p>
            <a:r>
              <a:rPr lang="en-GB" dirty="0"/>
              <a:t>4. Leaving the Host institution (February 28)</a:t>
            </a:r>
            <a:endParaRPr lang="en-US" dirty="0"/>
          </a:p>
          <a:p>
            <a:r>
              <a:rPr lang="en-GB" dirty="0"/>
              <a:t>5. Arriving back in Latvia (March1)</a:t>
            </a:r>
            <a:endParaRPr lang="en-US" dirty="0"/>
          </a:p>
          <a:p>
            <a:r>
              <a:rPr lang="en-GB" dirty="0"/>
              <a:t>6. Result analysis, presentation in the Sending institution, application of the innovative methods (March 2- March 13</a:t>
            </a:r>
            <a:r>
              <a:rPr lang="en-GB" dirty="0" smtClean="0"/>
              <a:t>)</a:t>
            </a:r>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159070"/>
            <a:ext cx="1395413" cy="605634"/>
          </a:xfrm>
          <a:prstGeom prst="rect">
            <a:avLst/>
          </a:prstGeom>
        </p:spPr>
      </p:pic>
      <p:sp>
        <p:nvSpPr>
          <p:cNvPr id="2" name="Footer Placeholder 1"/>
          <p:cNvSpPr>
            <a:spLocks noGrp="1"/>
          </p:cNvSpPr>
          <p:nvPr>
            <p:ph type="ftr" sz="quarter" idx="11"/>
          </p:nvPr>
        </p:nvSpPr>
        <p:spPr>
          <a:xfrm>
            <a:off x="304799" y="6410848"/>
            <a:ext cx="8686949"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Preparation stage</a:t>
            </a:r>
            <a:endParaRPr lang="en-US" dirty="0"/>
          </a:p>
        </p:txBody>
      </p:sp>
      <p:sp>
        <p:nvSpPr>
          <p:cNvPr id="3" name="Content Placeholder 2"/>
          <p:cNvSpPr>
            <a:spLocks noGrp="1"/>
          </p:cNvSpPr>
          <p:nvPr>
            <p:ph sz="quarter" idx="1"/>
          </p:nvPr>
        </p:nvSpPr>
        <p:spPr/>
        <p:txBody>
          <a:bodyPr/>
          <a:lstStyle/>
          <a:p>
            <a:r>
              <a:rPr lang="lv-LV" dirty="0" smtClean="0"/>
              <a:t>A thourough research of the latest literature and teachers web sites, blogs and channels bring more insight into the latest innovative approaches and methods used in language and nature sciences education;</a:t>
            </a:r>
          </a:p>
          <a:p>
            <a:r>
              <a:rPr lang="lv-LV" dirty="0" smtClean="0"/>
              <a:t>The teacher of English is writing her Master’s thesis about oudoor activities appllied in primary and secondary school language education, therefore these methods will be also questioned, prepared and if possible tried out during the mobility;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159070"/>
            <a:ext cx="1395413" cy="605634"/>
          </a:xfrm>
          <a:prstGeom prst="rect">
            <a:avLst/>
          </a:prstGeom>
        </p:spPr>
      </p:pic>
      <p:sp>
        <p:nvSpPr>
          <p:cNvPr id="5" name="Footer Placeholder 4"/>
          <p:cNvSpPr>
            <a:spLocks noGrp="1"/>
          </p:cNvSpPr>
          <p:nvPr>
            <p:ph type="ftr" sz="quarter" idx="11"/>
          </p:nvPr>
        </p:nvSpPr>
        <p:spPr>
          <a:xfrm>
            <a:off x="304799" y="6410848"/>
            <a:ext cx="8686949"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lv-LV" dirty="0" smtClean="0"/>
              <a:t>Students in Latvia are questioned about their opinion about a modern language and nature sciences education and their opinions are brought as well to the receiving organization where students are also asked to express their opinions;</a:t>
            </a:r>
          </a:p>
          <a:p>
            <a:r>
              <a:rPr lang="lv-LV" dirty="0" smtClean="0"/>
              <a:t>In order to carry out teaching praxis it is necessary to find out more about the national qualities of the receiving organization’s country, therefore teachers do some Internet research;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159070"/>
            <a:ext cx="1395413" cy="605634"/>
          </a:xfrm>
          <a:prstGeom prst="rect">
            <a:avLst/>
          </a:prstGeom>
        </p:spPr>
      </p:pic>
      <p:sp>
        <p:nvSpPr>
          <p:cNvPr id="2" name="Footer Placeholder 1"/>
          <p:cNvSpPr>
            <a:spLocks noGrp="1"/>
          </p:cNvSpPr>
          <p:nvPr>
            <p:ph type="ftr" sz="quarter" idx="11"/>
          </p:nvPr>
        </p:nvSpPr>
        <p:spPr>
          <a:xfrm>
            <a:off x="304799" y="6410848"/>
            <a:ext cx="8686949"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r>
              <a:rPr lang="lv-LV" dirty="0" smtClean="0"/>
              <a:t>For an effective mobility teachers prepare lesson plans and collect the necessary materials for lesson implementatiuon in the Host organization;</a:t>
            </a:r>
          </a:p>
          <a:p>
            <a:r>
              <a:rPr lang="lv-LV" dirty="0" smtClean="0"/>
              <a:t>Each teacher prepares</a:t>
            </a:r>
          </a:p>
          <a:p>
            <a:pPr>
              <a:buNone/>
            </a:pPr>
            <a:r>
              <a:rPr lang="lv-LV" dirty="0" smtClean="0"/>
              <a:t>and activity to introduce</a:t>
            </a:r>
          </a:p>
          <a:p>
            <a:pPr>
              <a:buNone/>
            </a:pPr>
            <a:r>
              <a:rPr lang="lv-LV" dirty="0" smtClean="0"/>
              <a:t>his country, give some</a:t>
            </a:r>
          </a:p>
          <a:p>
            <a:pPr>
              <a:buNone/>
            </a:pPr>
            <a:r>
              <a:rPr lang="lv-LV" dirty="0" smtClean="0"/>
              <a:t>insight about Latvia’s</a:t>
            </a:r>
          </a:p>
          <a:p>
            <a:pPr>
              <a:buNone/>
            </a:pPr>
            <a:r>
              <a:rPr lang="lv-LV" dirty="0" smtClean="0"/>
              <a:t>culture, traditions, nature,</a:t>
            </a:r>
          </a:p>
          <a:p>
            <a:pPr>
              <a:buNone/>
            </a:pPr>
            <a:r>
              <a:rPr lang="lv-LV" dirty="0" smtClean="0"/>
              <a:t>people, history and life in</a:t>
            </a:r>
          </a:p>
          <a:p>
            <a:pPr>
              <a:buNone/>
            </a:pPr>
            <a:r>
              <a:rPr lang="lv-LV" dirty="0" smtClean="0"/>
              <a:t>it.</a:t>
            </a:r>
            <a:endParaRPr lang="en-US" dirty="0"/>
          </a:p>
        </p:txBody>
      </p:sp>
      <p:pic>
        <p:nvPicPr>
          <p:cNvPr id="5" name="Picture 2" descr="http://www.bryanoates.ca/wp-content/uploads/2010/08/Lesson-Plan.jpg"/>
          <p:cNvPicPr>
            <a:picLocks noChangeAspect="1" noChangeArrowheads="1"/>
          </p:cNvPicPr>
          <p:nvPr/>
        </p:nvPicPr>
        <p:blipFill>
          <a:blip r:embed="rId2" cstate="print"/>
          <a:srcRect/>
          <a:stretch>
            <a:fillRect/>
          </a:stretch>
        </p:blipFill>
        <p:spPr bwMode="auto">
          <a:xfrm>
            <a:off x="4643438" y="2786058"/>
            <a:ext cx="4145728" cy="3214710"/>
          </a:xfrm>
          <a:prstGeom prst="rect">
            <a:avLst/>
          </a:prstGeom>
          <a:noFill/>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59070"/>
            <a:ext cx="1395413" cy="605634"/>
          </a:xfrm>
          <a:prstGeom prst="rect">
            <a:avLst/>
          </a:prstGeom>
        </p:spPr>
      </p:pic>
      <p:sp>
        <p:nvSpPr>
          <p:cNvPr id="2" name="Footer Placeholder 1"/>
          <p:cNvSpPr>
            <a:spLocks noGrp="1"/>
          </p:cNvSpPr>
          <p:nvPr>
            <p:ph type="ftr" sz="quarter" idx="11"/>
          </p:nvPr>
        </p:nvSpPr>
        <p:spPr>
          <a:xfrm>
            <a:off x="304799" y="6410848"/>
            <a:ext cx="8686949" cy="365760"/>
          </a:xfrm>
        </p:spPr>
        <p:txBody>
          <a:bodyPr/>
          <a:lstStyle/>
          <a:p>
            <a:r>
              <a:rPr lang="sv-SE" smtClean="0"/>
              <a:t>ES Erasmus+ projekts "Inovatīvas mācību metodes kvalitatīvam izglītības procesam" Nr. 2014-1-LV01-KA101-000283</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During the mobility</a:t>
            </a:r>
            <a:endParaRPr lang="en-US" dirty="0"/>
          </a:p>
        </p:txBody>
      </p:sp>
      <p:sp>
        <p:nvSpPr>
          <p:cNvPr id="3" name="Content Placeholder 2"/>
          <p:cNvSpPr>
            <a:spLocks noGrp="1"/>
          </p:cNvSpPr>
          <p:nvPr>
            <p:ph sz="quarter" idx="1"/>
          </p:nvPr>
        </p:nvSpPr>
        <p:spPr/>
        <p:txBody>
          <a:bodyPr>
            <a:normAutofit fontScale="92500"/>
          </a:bodyPr>
          <a:lstStyle/>
          <a:p>
            <a:r>
              <a:rPr lang="lv-LV" dirty="0" smtClean="0"/>
              <a:t>The mobilty was rich in various activities carried out in and outside the school;</a:t>
            </a:r>
          </a:p>
          <a:p>
            <a:r>
              <a:rPr lang="lv-LV" dirty="0" smtClean="0"/>
              <a:t>Teachers tried out a couple of lessons to show some innovative methods used in Latvian schools.</a:t>
            </a:r>
          </a:p>
          <a:p>
            <a:r>
              <a:rPr lang="lv-LV" dirty="0" smtClean="0"/>
              <a:t>Teachers participated in all social events and lessons that were carried out at the school at the week of mobility</a:t>
            </a:r>
          </a:p>
          <a:p>
            <a:pPr lvl="1"/>
            <a:r>
              <a:rPr lang="lv-LV" dirty="0" smtClean="0"/>
              <a:t>Teachers’ meetings</a:t>
            </a:r>
          </a:p>
          <a:p>
            <a:pPr lvl="1"/>
            <a:r>
              <a:rPr lang="lv-LV" dirty="0" smtClean="0"/>
              <a:t>English and Nature Sciences’ lessons</a:t>
            </a:r>
          </a:p>
          <a:p>
            <a:pPr lvl="1"/>
            <a:r>
              <a:rPr lang="lv-LV" dirty="0" smtClean="0"/>
              <a:t>Preparation of the school’s play</a:t>
            </a:r>
          </a:p>
          <a:p>
            <a:pPr lvl="1"/>
            <a:r>
              <a:rPr lang="lv-LV" dirty="0" smtClean="0"/>
              <a:t>Sports competition</a:t>
            </a:r>
          </a:p>
          <a:p>
            <a:pPr lvl="1"/>
            <a:r>
              <a:rPr lang="lv-LV" dirty="0" smtClean="0"/>
              <a:t>Art exhibition placed at school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159070"/>
            <a:ext cx="1395413" cy="605634"/>
          </a:xfrm>
          <a:prstGeom prst="rect">
            <a:avLst/>
          </a:prstGeom>
        </p:spPr>
      </p:pic>
      <p:sp>
        <p:nvSpPr>
          <p:cNvPr id="5" name="Footer Placeholder 4"/>
          <p:cNvSpPr>
            <a:spLocks noGrp="1"/>
          </p:cNvSpPr>
          <p:nvPr>
            <p:ph type="ftr" sz="quarter" idx="11"/>
          </p:nvPr>
        </p:nvSpPr>
        <p:spPr>
          <a:xfrm>
            <a:off x="304799" y="6410848"/>
            <a:ext cx="8686949"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Lessons and innovative methods</a:t>
            </a:r>
            <a:endParaRPr lang="en-US" dirty="0"/>
          </a:p>
        </p:txBody>
      </p:sp>
      <p:sp>
        <p:nvSpPr>
          <p:cNvPr id="3" name="Content Placeholder 2"/>
          <p:cNvSpPr>
            <a:spLocks noGrp="1"/>
          </p:cNvSpPr>
          <p:nvPr>
            <p:ph sz="quarter" idx="1"/>
          </p:nvPr>
        </p:nvSpPr>
        <p:spPr/>
        <p:txBody>
          <a:bodyPr/>
          <a:lstStyle/>
          <a:p>
            <a:r>
              <a:rPr lang="lv-LV" dirty="0" smtClean="0"/>
              <a:t>During the mobility teachers from Latvia observed lessons and carried out their own lessons, trying out various methods.</a:t>
            </a:r>
          </a:p>
          <a:p>
            <a:r>
              <a:rPr lang="lv-LV" u="sng" dirty="0" smtClean="0"/>
              <a:t>Nature Sciences</a:t>
            </a:r>
          </a:p>
          <a:p>
            <a:r>
              <a:rPr lang="lv-LV" dirty="0" smtClean="0"/>
              <a:t>Use of Interactive Whiteboard for species variety introduction;</a:t>
            </a:r>
          </a:p>
          <a:p>
            <a:r>
              <a:rPr lang="lv-LV" dirty="0" smtClean="0"/>
              <a:t>Use of the Stations’ approach with real life materials;</a:t>
            </a:r>
          </a:p>
          <a:p>
            <a:r>
              <a:rPr lang="lv-LV" dirty="0" smtClean="0"/>
              <a:t>Creativity Activities in Nature Sciences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159070"/>
            <a:ext cx="1395413" cy="605634"/>
          </a:xfrm>
          <a:prstGeom prst="rect">
            <a:avLst/>
          </a:prstGeom>
        </p:spPr>
      </p:pic>
      <p:sp>
        <p:nvSpPr>
          <p:cNvPr id="5" name="Footer Placeholder 4"/>
          <p:cNvSpPr>
            <a:spLocks noGrp="1"/>
          </p:cNvSpPr>
          <p:nvPr>
            <p:ph type="ftr" sz="quarter" idx="11"/>
          </p:nvPr>
        </p:nvSpPr>
        <p:spPr>
          <a:xfrm>
            <a:off x="304799" y="6410848"/>
            <a:ext cx="8686949"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AM_4694.JPG"/>
          <p:cNvPicPr>
            <a:picLocks noGrp="1" noChangeAspect="1"/>
          </p:cNvPicPr>
          <p:nvPr>
            <p:ph sz="quarter" idx="1"/>
          </p:nvPr>
        </p:nvPicPr>
        <p:blipFill>
          <a:blip r:embed="rId2" cstate="print"/>
          <a:stretch>
            <a:fillRect/>
          </a:stretch>
        </p:blipFill>
        <p:spPr>
          <a:xfrm>
            <a:off x="0" y="-1"/>
            <a:ext cx="9144000" cy="685800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59070"/>
            <a:ext cx="1395413" cy="605634"/>
          </a:xfrm>
          <a:prstGeom prst="rect">
            <a:avLst/>
          </a:prstGeom>
        </p:spPr>
      </p:pic>
      <p:sp>
        <p:nvSpPr>
          <p:cNvPr id="3" name="Footer Placeholder 2"/>
          <p:cNvSpPr>
            <a:spLocks noGrp="1"/>
          </p:cNvSpPr>
          <p:nvPr>
            <p:ph type="ftr" sz="quarter" idx="11"/>
          </p:nvPr>
        </p:nvSpPr>
        <p:spPr>
          <a:xfrm>
            <a:off x="304800" y="6410848"/>
            <a:ext cx="8839200" cy="365760"/>
          </a:xfrm>
        </p:spPr>
        <p:txBody>
          <a:bodyPr/>
          <a:lstStyle/>
          <a:p>
            <a:r>
              <a:rPr lang="sv-SE" dirty="0" smtClean="0"/>
              <a:t>ES Erasmus+ projekts "Inovatīvas mācību metodes kvalitatīvam izglītības procesam" Nr. 2014-1-LV01-KA101-000283</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134</TotalTime>
  <Words>1215</Words>
  <Application>Microsoft Office PowerPoint</Application>
  <PresentationFormat>On-screen Show (4:3)</PresentationFormat>
  <Paragraphs>95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Civic</vt:lpstr>
      <vt:lpstr>Erasmus+ mobility  Europaschule Rövershagen  Rövershagen, Germany  22.02.2015.-28.02.2015. </vt:lpstr>
      <vt:lpstr>PowerPoint Presentation</vt:lpstr>
      <vt:lpstr>Program of the mobility period:</vt:lpstr>
      <vt:lpstr>Preparation stage</vt:lpstr>
      <vt:lpstr>PowerPoint Presentation</vt:lpstr>
      <vt:lpstr>PowerPoint Presentation</vt:lpstr>
      <vt:lpstr>During the mobility</vt:lpstr>
      <vt:lpstr>Lessons and innovative methods</vt:lpstr>
      <vt:lpstr>PowerPoint Presentation</vt:lpstr>
      <vt:lpstr>PowerPoint Presentation</vt:lpstr>
      <vt:lpstr>PowerPoint Presentation</vt:lpstr>
      <vt:lpstr>PowerPoint Presentation</vt:lpstr>
      <vt:lpstr>PowerPoint Presentation</vt:lpstr>
      <vt:lpstr>Cross-cultural role plays</vt:lpstr>
      <vt:lpstr>PowerPoint Presentation</vt:lpstr>
      <vt:lpstr>Poem analysis</vt:lpstr>
      <vt:lpstr>Creative Writing</vt:lpstr>
      <vt:lpstr>Competences acquired by the  participants</vt:lpstr>
      <vt:lpstr>Conclusions</vt:lpstr>
      <vt:lpstr>Conclusions</vt:lpstr>
      <vt:lpstr>Suggestions for Latvian  colleagues</vt:lpstr>
      <vt:lpstr>PowerPoint Presentation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mobility  Europaschule Rövershagen  Rövershagen, Germany  22.02.2015.-28.02.2015.</dc:title>
  <dc:creator>Inese</dc:creator>
  <cp:lastModifiedBy>hbriede</cp:lastModifiedBy>
  <cp:revision>24</cp:revision>
  <dcterms:created xsi:type="dcterms:W3CDTF">2015-06-03T15:40:59Z</dcterms:created>
  <dcterms:modified xsi:type="dcterms:W3CDTF">2015-06-10T11:15:16Z</dcterms:modified>
</cp:coreProperties>
</file>