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66" r:id="rId4"/>
    <p:sldId id="267" r:id="rId5"/>
    <p:sldId id="268" r:id="rId6"/>
    <p:sldId id="269" r:id="rId7"/>
    <p:sldId id="270" r:id="rId8"/>
    <p:sldId id="273" r:id="rId9"/>
    <p:sldId id="271" r:id="rId10"/>
    <p:sldId id="272" r:id="rId11"/>
    <p:sldId id="274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64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EDCEC-CD4A-4D18-B962-252732CD03C7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C8F56-1A34-4F1F-BF39-CC347F6F4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71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26CEB-5F4C-4068-B817-F54A701AFF71}" type="datetimeFigureOut">
              <a:rPr lang="lv-LV" smtClean="0"/>
              <a:t>10.06.2015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F3E98-A5E1-48E3-A742-241FD17A96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415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F3E98-A5E1-48E3-A742-241FD17A9606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420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85B2-DB89-448B-A6C3-31A1517067F8}" type="datetime1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52A9-1583-4681-BD75-90966E9684D2}" type="datetime1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9CF-1D39-4D20-B13D-E7FFDAC8D802}" type="datetime1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7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B8B0-8D9A-40A5-BD24-F74D981269FD}" type="datetime1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1E04-D89A-469F-BD70-ECE53D353D31}" type="datetime1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7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3DBD-65AE-4C39-B76D-DEC8F09C6973}" type="datetime1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2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3E30-D669-4A10-95CB-CFBBDD999AF1}" type="datetime1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6FB4-564B-4C84-A3A1-0382B2CC948F}" type="datetime1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8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008B-174E-473F-AF99-553F263D1440}" type="datetime1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8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8732-1357-416F-8A00-BFFAEFC38649}" type="datetime1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066-7D29-4FF9-9054-81736D3E1424}" type="datetime1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9000">
              <a:srgbClr val="99CCFF"/>
            </a:gs>
            <a:gs pos="33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5F62-1330-491E-9CF1-E40393130678}" type="datetime1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ADD0-76B0-451C-AABF-6361853E0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9000">
              <a:srgbClr val="99CCFF"/>
            </a:gs>
            <a:gs pos="33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321" y="3429000"/>
            <a:ext cx="7772400" cy="2341984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>24th-28th November, 2014</a:t>
            </a:r>
            <a:br>
              <a:rPr lang="lv-LV" b="1" dirty="0" smtClean="0"/>
            </a:br>
            <a:r>
              <a:rPr lang="lv-LV" b="1" dirty="0" smtClean="0"/>
              <a:t>Slovenia</a:t>
            </a:r>
            <a:r>
              <a:rPr lang="lv-LV" b="1" dirty="0"/>
              <a:t>, Lubljana</a:t>
            </a:r>
            <a:endParaRPr lang="lv-LV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782" y="239906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2800" b="1" dirty="0" smtClean="0"/>
          </a:p>
          <a:p>
            <a:pPr algn="ctr"/>
            <a:r>
              <a:rPr lang="lv-LV" sz="2800" b="1" dirty="0" smtClean="0"/>
              <a:t>TEACHING CREATIVITY IN SCHOOLS</a:t>
            </a:r>
          </a:p>
          <a:p>
            <a:pPr algn="ctr"/>
            <a:endParaRPr lang="lv-LV" sz="2800" b="1" dirty="0">
              <a:latin typeface="+mj-lt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841182" y="17728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002060"/>
                </a:solidFill>
              </a:rPr>
              <a:t>CREATIVITY - THE MOST IMPORTANT HUMAN RESOURCE OF ALL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lv-LV" b="1" dirty="0" smtClean="0"/>
              <a:t>Visiting and exploring the country</a:t>
            </a:r>
            <a:endParaRPr lang="lv-LV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1432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67240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lv-LV" b="1" dirty="0" smtClean="0"/>
              <a:t>Visiting the schools in Slovenia</a:t>
            </a:r>
            <a:endParaRPr lang="lv-LV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4464496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1243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lv-LV" b="1" dirty="0" smtClean="0"/>
              <a:t>The most </a:t>
            </a:r>
            <a:r>
              <a:rPr lang="lv-LV" b="1" dirty="0" err="1" smtClean="0"/>
              <a:t>important</a:t>
            </a:r>
            <a:r>
              <a:rPr lang="lv-LV" b="1" dirty="0" smtClean="0"/>
              <a:t> </a:t>
            </a:r>
            <a:r>
              <a:rPr lang="lv-LV" b="1" dirty="0" err="1" smtClean="0"/>
              <a:t>things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> which we found out </a:t>
            </a:r>
            <a:r>
              <a:rPr lang="lv-LV" b="1" dirty="0" err="1" smtClean="0"/>
              <a:t>about</a:t>
            </a:r>
            <a:r>
              <a:rPr lang="lv-LV" b="1" dirty="0" smtClean="0"/>
              <a:t> </a:t>
            </a:r>
            <a:r>
              <a:rPr lang="lv-LV" b="1" dirty="0" err="1" smtClean="0"/>
              <a:t>the</a:t>
            </a:r>
            <a:r>
              <a:rPr lang="lv-LV" b="1" dirty="0" smtClean="0"/>
              <a:t> </a:t>
            </a:r>
            <a:r>
              <a:rPr lang="lv-LV" b="1" dirty="0" err="1" smtClean="0"/>
              <a:t>creativity</a:t>
            </a:r>
            <a:r>
              <a:rPr lang="lv-LV" b="1" dirty="0" smtClean="0"/>
              <a:t> </a:t>
            </a:r>
            <a:endParaRPr lang="lv-LV" dirty="0"/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lv-LV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Positive</a:t>
            </a:r>
            <a:r>
              <a:rPr lang="en-US" dirty="0" smtClean="0"/>
              <a:t>: Every idea is valuable. All ideas should be recorded.</a:t>
            </a:r>
            <a:endParaRPr lang="en-US" b="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Prolific</a:t>
            </a:r>
            <a:r>
              <a:rPr lang="en-US" dirty="0" smtClean="0"/>
              <a:t>: The more ideas, the better. Build on ideas of others.</a:t>
            </a:r>
            <a:endParaRPr lang="en-US" b="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Playful</a:t>
            </a:r>
            <a:r>
              <a:rPr lang="en-US" dirty="0" smtClean="0"/>
              <a:t>: It is much easier to tame a wild idea than to make a boring idea interesting.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v-LV" b="1" dirty="0" smtClean="0"/>
              <a:t>7 steps to clear </a:t>
            </a:r>
            <a:r>
              <a:rPr lang="lv-LV" b="1" dirty="0" err="1" smtClean="0"/>
              <a:t>thinking</a:t>
            </a:r>
            <a:r>
              <a:rPr lang="lv-LV" b="1" dirty="0" smtClean="0"/>
              <a:t> </a:t>
            </a:r>
            <a:br>
              <a:rPr lang="lv-LV" b="1" dirty="0" smtClean="0"/>
            </a:br>
            <a:r>
              <a:rPr lang="lv-LV" b="1" dirty="0" err="1" smtClean="0"/>
              <a:t>by</a:t>
            </a:r>
            <a:r>
              <a:rPr lang="lv-LV" b="1" dirty="0" smtClean="0"/>
              <a:t> </a:t>
            </a:r>
            <a:r>
              <a:rPr lang="lv-LV" b="1" dirty="0" err="1" smtClean="0"/>
              <a:t>Edward</a:t>
            </a:r>
            <a:r>
              <a:rPr lang="lv-LV" b="1" dirty="0" smtClean="0"/>
              <a:t> de Bono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1. </a:t>
            </a:r>
            <a:r>
              <a:rPr lang="lv-LV" b="1" dirty="0" smtClean="0"/>
              <a:t>PMI</a:t>
            </a:r>
            <a:r>
              <a:rPr lang="lv-LV" dirty="0" smtClean="0"/>
              <a:t> – Plus, minus, interesting</a:t>
            </a:r>
          </a:p>
          <a:p>
            <a:r>
              <a:rPr lang="lv-LV" dirty="0" smtClean="0"/>
              <a:t>2. </a:t>
            </a:r>
            <a:r>
              <a:rPr lang="lv-LV" b="1" dirty="0" smtClean="0"/>
              <a:t>CAF </a:t>
            </a:r>
            <a:r>
              <a:rPr lang="lv-LV" dirty="0" smtClean="0"/>
              <a:t>– Considering all factors</a:t>
            </a:r>
          </a:p>
          <a:p>
            <a:r>
              <a:rPr lang="lv-LV" dirty="0" smtClean="0"/>
              <a:t>3. </a:t>
            </a:r>
            <a:r>
              <a:rPr lang="lv-LV" b="1" dirty="0" smtClean="0"/>
              <a:t>C&amp;S</a:t>
            </a:r>
            <a:r>
              <a:rPr lang="lv-LV" dirty="0" smtClean="0"/>
              <a:t> – Consequences &amp;sequel</a:t>
            </a:r>
          </a:p>
          <a:p>
            <a:r>
              <a:rPr lang="lv-LV" dirty="0" smtClean="0"/>
              <a:t>4. </a:t>
            </a:r>
            <a:r>
              <a:rPr lang="lv-LV" b="1" dirty="0" smtClean="0"/>
              <a:t>AGO </a:t>
            </a:r>
            <a:r>
              <a:rPr lang="lv-LV" dirty="0" smtClean="0"/>
              <a:t>– Aims, goals, objectives</a:t>
            </a:r>
          </a:p>
          <a:p>
            <a:r>
              <a:rPr lang="lv-LV" dirty="0" smtClean="0"/>
              <a:t>5. </a:t>
            </a:r>
            <a:r>
              <a:rPr lang="lv-LV" b="1" dirty="0" smtClean="0"/>
              <a:t>FIP</a:t>
            </a:r>
            <a:r>
              <a:rPr lang="lv-LV" dirty="0" smtClean="0"/>
              <a:t> – First important priorities</a:t>
            </a:r>
          </a:p>
          <a:p>
            <a:r>
              <a:rPr lang="lv-LV" dirty="0" smtClean="0"/>
              <a:t>6. </a:t>
            </a:r>
            <a:r>
              <a:rPr lang="lv-LV" b="1" dirty="0" smtClean="0"/>
              <a:t>APC</a:t>
            </a:r>
            <a:r>
              <a:rPr lang="lv-LV" dirty="0" smtClean="0"/>
              <a:t> – Alternatives, possibilities, choices</a:t>
            </a:r>
          </a:p>
          <a:p>
            <a:r>
              <a:rPr lang="lv-LV" dirty="0" smtClean="0"/>
              <a:t>7. </a:t>
            </a:r>
            <a:r>
              <a:rPr lang="lv-LV" b="1" dirty="0" smtClean="0"/>
              <a:t>OPV</a:t>
            </a:r>
            <a:r>
              <a:rPr lang="lv-LV" dirty="0" smtClean="0"/>
              <a:t> – Other point of view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We are ready to </a:t>
            </a:r>
            <a:r>
              <a:rPr lang="lv-LV" b="1" dirty="0" err="1" smtClean="0"/>
              <a:t>implement</a:t>
            </a:r>
            <a:r>
              <a:rPr lang="lv-LV" b="1" dirty="0" smtClean="0"/>
              <a:t> </a:t>
            </a:r>
            <a:br>
              <a:rPr lang="lv-LV" b="1" dirty="0" smtClean="0"/>
            </a:br>
            <a:r>
              <a:rPr lang="lv-LV" b="1" dirty="0" err="1" smtClean="0"/>
              <a:t>creative</a:t>
            </a:r>
            <a:r>
              <a:rPr lang="lv-LV" b="1" dirty="0" smtClean="0"/>
              <a:t> ideas in Riga Teika secondary school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None/>
              <a:defRPr/>
            </a:pPr>
            <a:endParaRPr lang="lv-LV" sz="2000" dirty="0"/>
          </a:p>
          <a:p>
            <a:pPr marL="0" indent="0" algn="ctr">
              <a:buClr>
                <a:srgbClr val="FF0000"/>
              </a:buClr>
              <a:buNone/>
              <a:defRPr/>
            </a:pPr>
            <a:r>
              <a:rPr lang="lv-LV" sz="4400" b="1" dirty="0" smtClean="0">
                <a:solidFill>
                  <a:srgbClr val="002060"/>
                </a:solidFill>
              </a:rPr>
              <a:t>H</a:t>
            </a:r>
            <a:r>
              <a:rPr lang="sl-SI" sz="4400" b="1" dirty="0" smtClean="0">
                <a:solidFill>
                  <a:srgbClr val="002060"/>
                </a:solidFill>
              </a:rPr>
              <a:t>ave </a:t>
            </a:r>
            <a:r>
              <a:rPr lang="sl-SI" sz="4400" b="1" dirty="0">
                <a:solidFill>
                  <a:srgbClr val="002060"/>
                </a:solidFill>
              </a:rPr>
              <a:t>a good thinking </a:t>
            </a:r>
            <a:r>
              <a:rPr lang="sl-SI" sz="4400" b="1" dirty="0">
                <a:solidFill>
                  <a:srgbClr val="002060"/>
                </a:solidFill>
                <a:sym typeface="Wingdings" pitchFamily="2" charset="2"/>
              </a:rPr>
              <a:t> </a:t>
            </a:r>
            <a:endParaRPr lang="sl-SI" sz="4400" b="1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			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endParaRPr lang="lv-LV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45" y="3284984"/>
            <a:ext cx="33242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211066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v-LV" b="1" dirty="0" smtClean="0"/>
              <a:t>The participants from </a:t>
            </a:r>
            <a:r>
              <a:rPr lang="lv-LV" b="1" dirty="0" err="1" smtClean="0"/>
              <a:t>Riga</a:t>
            </a:r>
            <a:r>
              <a:rPr lang="lv-LV" b="1" dirty="0" smtClean="0"/>
              <a:t> </a:t>
            </a:r>
            <a:br>
              <a:rPr lang="lv-LV" b="1" dirty="0" smtClean="0"/>
            </a:br>
            <a:r>
              <a:rPr lang="lv-LV" b="1" dirty="0" smtClean="0"/>
              <a:t>Teika secondary school, Latvia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             </a:t>
            </a:r>
            <a:r>
              <a:rPr lang="lv-LV" b="1" dirty="0" smtClean="0"/>
              <a:t>Liena Driba                      Kristīne Salnāja</a:t>
            </a:r>
            <a:endParaRPr lang="lv-LV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1990725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5"/>
            <a:ext cx="2160240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To learn how to encourage the creative and innovative thinking with students </a:t>
            </a:r>
          </a:p>
          <a:p>
            <a:r>
              <a:rPr lang="en-US" sz="2400" dirty="0" smtClean="0"/>
              <a:t>To motivate students to become proactive, to do something to improve the situation or solve the problem themselves</a:t>
            </a:r>
          </a:p>
          <a:p>
            <a:r>
              <a:rPr lang="en-US" sz="2400" dirty="0" smtClean="0"/>
              <a:t>To get to know the de Bono thinking tools (</a:t>
            </a:r>
            <a:r>
              <a:rPr lang="en-US" sz="2400" dirty="0" err="1" smtClean="0"/>
              <a:t>CoRT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To develop the skills of the group work and to become tolerant to the views of the others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12" name="Naslov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/>
              <a:t>Goals of the program </a:t>
            </a:r>
            <a:endParaRPr lang="en-US" sz="3600" b="1" dirty="0">
              <a:latin typeface="Verdana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1259632" y="4818521"/>
            <a:ext cx="7138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4000" dirty="0" smtClean="0">
                <a:solidFill>
                  <a:srgbClr val="0070C0"/>
                </a:solidFill>
              </a:rPr>
              <a:t>Dr. Edward de Bono</a:t>
            </a:r>
          </a:p>
        </p:txBody>
      </p:sp>
      <p:pic>
        <p:nvPicPr>
          <p:cNvPr id="14" name="Ograda vsebine 8" descr="de Bono low 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5046061"/>
            <a:ext cx="1224309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lv-LV" sz="4000" b="1" dirty="0" smtClean="0"/>
              <a:t>Exchanging information about the schools</a:t>
            </a:r>
            <a:endParaRPr lang="lv-LV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02433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52839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11352"/>
            <a:ext cx="320821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63" y="409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Presenting and sharing creative ideas</a:t>
            </a:r>
            <a:endParaRPr lang="lv-LV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4326"/>
            <a:ext cx="2086888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7"/>
            <a:ext cx="2054151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78" y="1412777"/>
            <a:ext cx="181832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Working in groups</a:t>
            </a:r>
            <a:endParaRPr lang="lv-LV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" y="1700808"/>
            <a:ext cx="3248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3274286" cy="240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62" y="1628800"/>
            <a:ext cx="287371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lv-LV" b="1" dirty="0" smtClean="0"/>
              <a:t>Inspired by de Bono</a:t>
            </a:r>
            <a:endParaRPr lang="lv-LV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09056"/>
            <a:ext cx="3312368" cy="232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7481"/>
            <a:ext cx="3313877" cy="25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91606"/>
            <a:ext cx="2592288" cy="440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lv-LV" b="1" dirty="0" smtClean="0"/>
              <a:t>Giving the feedback of the course</a:t>
            </a:r>
            <a:endParaRPr lang="lv-LV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6776"/>
            <a:ext cx="3181350" cy="404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240360" cy="432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Our group in Slovenia</a:t>
            </a:r>
            <a:endParaRPr lang="lv-LV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176464" cy="344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4346"/>
            <a:ext cx="4104456" cy="305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7151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463</Words>
  <Application>Microsoft Office PowerPoint</Application>
  <PresentationFormat>On-screen Show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24th-28th November, 2014 Slovenia, Lubljana</vt:lpstr>
      <vt:lpstr>The participants from Riga  Teika secondary school, Latvia</vt:lpstr>
      <vt:lpstr>Goals of the program </vt:lpstr>
      <vt:lpstr>Exchanging information about the schools</vt:lpstr>
      <vt:lpstr>Presenting and sharing creative ideas</vt:lpstr>
      <vt:lpstr>Working in groups</vt:lpstr>
      <vt:lpstr>Inspired by de Bono</vt:lpstr>
      <vt:lpstr>Giving the feedback of the course</vt:lpstr>
      <vt:lpstr>Our group in Slovenia</vt:lpstr>
      <vt:lpstr>Visiting and exploring the country</vt:lpstr>
      <vt:lpstr>Visiting the schools in Slovenia</vt:lpstr>
      <vt:lpstr>The most important things  which we found out about the creativity </vt:lpstr>
      <vt:lpstr>7 steps to clear thinking  by Edward de Bono</vt:lpstr>
      <vt:lpstr>We are ready to implement  creative ideas in Riga Teika secondary 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Profesora de Bono domāšanas metodes.</dc:title>
  <dc:creator>User</dc:creator>
  <cp:lastModifiedBy>hbriede</cp:lastModifiedBy>
  <cp:revision>31</cp:revision>
  <cp:lastPrinted>2015-03-17T16:00:02Z</cp:lastPrinted>
  <dcterms:created xsi:type="dcterms:W3CDTF">2015-03-17T15:24:38Z</dcterms:created>
  <dcterms:modified xsi:type="dcterms:W3CDTF">2015-06-10T11:03:00Z</dcterms:modified>
</cp:coreProperties>
</file>